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57" r:id="rId4"/>
    <p:sldId id="258" r:id="rId5"/>
    <p:sldId id="259" r:id="rId6"/>
    <p:sldId id="260" r:id="rId7"/>
    <p:sldId id="263" r:id="rId8"/>
    <p:sldId id="266" r:id="rId9"/>
    <p:sldId id="264" r:id="rId10"/>
    <p:sldId id="267" r:id="rId11"/>
    <p:sldId id="261" r:id="rId12"/>
    <p:sldId id="262" r:id="rId13"/>
    <p:sldId id="265" r:id="rId14"/>
  </p:sldIdLst>
  <p:sldSz cx="9906000" cy="6858000" type="A4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ne" initials="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84" autoAdjust="0"/>
    <p:restoredTop sz="94622" autoAdjust="0"/>
  </p:normalViewPr>
  <p:slideViewPr>
    <p:cSldViewPr>
      <p:cViewPr>
        <p:scale>
          <a:sx n="118" d="100"/>
          <a:sy n="118" d="100"/>
        </p:scale>
        <p:origin x="-1092" y="-72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Cyrl-RS" sz="1800" dirty="0"/>
              <a:t>Укупно пријављени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Територијална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покривеност активностима за  све конкурсе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3075014259348056"/>
          <c:y val="5.555547739669079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Укупна територијална покривеност на сва четири конкурса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Београд</c:v>
                </c:pt>
                <c:pt idx="1">
                  <c:v>Остатак Србије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12.4</c:v>
                </c:pt>
                <c:pt idx="1">
                  <c:v>87.6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07-481A-9D05-B0D4E9F771B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2">
                    <a:lumMod val="75000"/>
                  </a:schemeClr>
                </a:solidFill>
              </a:defRPr>
            </a:pPr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Поднете пријаве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Укупно пријављени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Београд</c:v>
                </c:pt>
                <c:pt idx="1">
                  <c:v>Нови Сад</c:v>
                </c:pt>
                <c:pt idx="2">
                  <c:v>Остало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36</c:v>
                </c:pt>
                <c:pt idx="2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5D-4BF9-ABD9-01FFC6C6BBF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000">
              <a:solidFill>
                <a:schemeClr val="accent2">
                  <a:lumMod val="75000"/>
                </a:schemeClr>
              </a:solidFill>
            </a:defRPr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Административна провера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Београд</c:v>
                </c:pt>
                <c:pt idx="1">
                  <c:v>Нови Сад</c:v>
                </c:pt>
                <c:pt idx="2">
                  <c:v>Остало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</c:v>
                </c:pt>
                <c:pt idx="1">
                  <c:v>22</c:v>
                </c:pt>
                <c:pt idx="2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58-4589-A365-DEDE817C9A4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Подржани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Београд</c:v>
                </c:pt>
                <c:pt idx="1">
                  <c:v>Нови Сад</c:v>
                </c:pt>
                <c:pt idx="2">
                  <c:v>Остало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19A-424F-A90F-78A57C880D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Износ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Београд</c:v>
                </c:pt>
                <c:pt idx="1">
                  <c:v>Нови Сад</c:v>
                </c:pt>
                <c:pt idx="2">
                  <c:v>Остало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53.7</c:v>
                </c:pt>
                <c:pt idx="1">
                  <c:v>15.5</c:v>
                </c:pt>
                <c:pt idx="2">
                  <c:v>30.8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19A-424F-A90F-78A57C880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179940352"/>
        <c:axId val="179954432"/>
      </c:lineChart>
      <c:catAx>
        <c:axId val="17994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9954432"/>
        <c:crosses val="autoZero"/>
        <c:auto val="1"/>
        <c:lblAlgn val="ctr"/>
        <c:lblOffset val="100"/>
        <c:noMultiLvlLbl val="0"/>
      </c:catAx>
      <c:valAx>
        <c:axId val="179954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9940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210027648"/>
        <c:axId val="210029184"/>
        <c:axId val="179896768"/>
      </c:line3DChart>
      <c:catAx>
        <c:axId val="210027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0029184"/>
        <c:crosses val="autoZero"/>
        <c:auto val="1"/>
        <c:lblAlgn val="ctr"/>
        <c:lblOffset val="100"/>
        <c:noMultiLvlLbl val="0"/>
      </c:catAx>
      <c:valAx>
        <c:axId val="210029184"/>
        <c:scaling>
          <c:orientation val="minMax"/>
        </c:scaling>
        <c:delete val="0"/>
        <c:axPos val="l"/>
        <c:majorGridlines/>
        <c:majorTickMark val="out"/>
        <c:minorTickMark val="none"/>
        <c:tickLblPos val="nextTo"/>
        <c:crossAx val="210027648"/>
        <c:crosses val="autoZero"/>
        <c:crossBetween val="between"/>
      </c:valAx>
      <c:serAx>
        <c:axId val="1798967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0029184"/>
        <c:crosses val="autoZero"/>
      </c:ser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2">
                    <a:lumMod val="75000"/>
                  </a:schemeClr>
                </a:solidFill>
              </a:defRPr>
            </a:pPr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Територијална</a:t>
            </a:r>
            <a:r>
              <a:rPr lang="sr-Cyrl-RS" sz="2000" baseline="0" dirty="0">
                <a:solidFill>
                  <a:schemeClr val="accent2">
                    <a:lumMod val="75000"/>
                  </a:schemeClr>
                </a:solidFill>
              </a:rPr>
              <a:t> п</a:t>
            </a:r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окривеност</a:t>
            </a:r>
          </a:p>
        </c:rich>
      </c:tx>
      <c:layout>
        <c:manualLayout>
          <c:xMode val="edge"/>
          <c:yMode val="edge"/>
          <c:x val="0.23943661971830985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покривеност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Београд</c:v>
                </c:pt>
                <c:pt idx="1">
                  <c:v>Остало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3D-4EA5-9703-87DA97FB55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232FC4A6-4CC7-4A32-A50A-B660C6786045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09445C82-6726-4691-B587-13F886B55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800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nak-cirilic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838200"/>
            <a:ext cx="288685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avougaonik: zaobljeni uglovi 7">
            <a:extLst>
              <a:ext uri="{FF2B5EF4-FFF2-40B4-BE49-F238E27FC236}">
                <a16:creationId xmlns="" xmlns:a16="http://schemas.microsoft.com/office/drawing/2014/main" id="{CE97EB67-356A-42C2-B390-35B58C1F6805}"/>
              </a:ext>
            </a:extLst>
          </p:cNvPr>
          <p:cNvSpPr/>
          <p:nvPr/>
        </p:nvSpPr>
        <p:spPr>
          <a:xfrm>
            <a:off x="1062429" y="3200400"/>
            <a:ext cx="792480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800" b="1" dirty="0">
                <a:solidFill>
                  <a:schemeClr val="tx1"/>
                </a:solidFill>
              </a:rPr>
              <a:t>АНАЛИЗА КОНКУРСА </a:t>
            </a:r>
            <a:r>
              <a:rPr lang="sr-Latn-RS" sz="2800" b="1" dirty="0">
                <a:solidFill>
                  <a:schemeClr val="tx1"/>
                </a:solidFill>
              </a:rPr>
              <a:t>                                                      </a:t>
            </a:r>
            <a:r>
              <a:rPr lang="sr-Cyrl-RS" sz="2800" b="1" dirty="0">
                <a:solidFill>
                  <a:schemeClr val="tx1"/>
                </a:solidFill>
              </a:rPr>
              <a:t>ИЗ ОБЛАСТИ ОМЛАДИНСКЕ ПОЛИТИКЕ </a:t>
            </a:r>
            <a:r>
              <a:rPr lang="sr-Latn-RS" sz="2800" b="1" dirty="0">
                <a:solidFill>
                  <a:schemeClr val="tx1"/>
                </a:solidFill>
              </a:rPr>
              <a:t>                       </a:t>
            </a:r>
            <a:r>
              <a:rPr lang="sr-Cyrl-RS" sz="2800" b="1" dirty="0">
                <a:solidFill>
                  <a:schemeClr val="tx1"/>
                </a:solidFill>
              </a:rPr>
              <a:t>У 2021. ГОДИНИ</a:t>
            </a:r>
            <a:endParaRPr lang="sr-Latn-RS" sz="2800" b="1" dirty="0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08F19AF-CE97-46B4-B4C9-E7B91278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5791200"/>
            <a:ext cx="3200400" cy="457200"/>
          </a:xfrm>
        </p:spPr>
        <p:txBody>
          <a:bodyPr>
            <a:normAutofit/>
          </a:bodyPr>
          <a:lstStyle/>
          <a:p>
            <a:r>
              <a:rPr lang="sr-Cyrl-RS" sz="2000" b="1" dirty="0"/>
              <a:t>Јул 2021. године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925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298574"/>
            <a:ext cx="891540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>Јавни конкурс за подршку изради </a:t>
            </a:r>
            <a:br>
              <a:rPr lang="sr-Cyrl-RS" sz="2800" b="1" dirty="0"/>
            </a:br>
            <a:r>
              <a:rPr lang="sr-Cyrl-RS" sz="2800" b="1" dirty="0"/>
              <a:t>докумената јавних политика и прописа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95600"/>
            <a:ext cx="7772400" cy="121920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На </a:t>
            </a:r>
            <a:r>
              <a:rPr lang="sr-Cyrl-RS" sz="1800" dirty="0" smtClean="0"/>
              <a:t>конкурс </a:t>
            </a:r>
            <a:r>
              <a:rPr lang="sr-Cyrl-RS" sz="1800" dirty="0"/>
              <a:t>за </a:t>
            </a:r>
            <a:r>
              <a:rPr lang="sr-Cyrl-RS" sz="1800" dirty="0" smtClean="0"/>
              <a:t>удружења, објављеног </a:t>
            </a:r>
            <a:r>
              <a:rPr lang="sr-Cyrl-RS" sz="1800" dirty="0"/>
              <a:t>14. априла</a:t>
            </a:r>
            <a:r>
              <a:rPr lang="sr-Cyrl-RS" sz="1800" dirty="0">
                <a:solidFill>
                  <a:srgbClr val="FF0000"/>
                </a:solidFill>
              </a:rPr>
              <a:t> </a:t>
            </a:r>
            <a:r>
              <a:rPr lang="sr-Cyrl-RS" sz="1800" dirty="0"/>
              <a:t>2021. </a:t>
            </a:r>
            <a:r>
              <a:rPr lang="sr-Cyrl-RS" sz="1800" dirty="0" smtClean="0"/>
              <a:t>године, пријавила </a:t>
            </a:r>
            <a:r>
              <a:rPr lang="sr-Cyrl-RS" sz="1800" dirty="0"/>
              <a:t>су </a:t>
            </a:r>
            <a:r>
              <a:rPr lang="sr-Cyrl-RS" sz="1800" dirty="0" smtClean="0"/>
              <a:t>се два удружења/савеза </a:t>
            </a:r>
            <a:r>
              <a:rPr lang="sr-Cyrl-RS" sz="1800" dirty="0"/>
              <a:t>са седиштем из Београда 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Изабрано је једно које се финансира у износу од 7.995.000,00 динара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Ово удружење својим активностима покрива целу територију Србије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</p:txBody>
      </p:sp>
      <p:pic>
        <p:nvPicPr>
          <p:cNvPr id="6" name="Picture 3" descr="Znak-cirilica.jpg">
            <a:extLst>
              <a:ext uri="{FF2B5EF4-FFF2-40B4-BE49-F238E27FC236}">
                <a16:creationId xmlns="" xmlns:a16="http://schemas.microsoft.com/office/drawing/2014/main" id="{FAD991A5-E119-4302-8657-BF2857958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8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3" y="1119982"/>
            <a:ext cx="891540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>Територијална покривеност </a:t>
            </a:r>
            <a:r>
              <a:rPr lang="sr-Cyrl-RS" sz="2800" b="1" dirty="0" smtClean="0"/>
              <a:t>активностима                        за све  конкурсе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7531099" cy="1600200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C00000"/>
              </a:buClr>
              <a:buNone/>
            </a:pPr>
            <a:endParaRPr lang="sr-Cyrl-RS" sz="1800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Укупно, на свих пет конкурса, подржано је 98 пројеката</a:t>
            </a:r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1</a:t>
            </a:r>
            <a:r>
              <a:rPr lang="en-US" sz="1800" dirty="0"/>
              <a:t>2</a:t>
            </a:r>
            <a:r>
              <a:rPr lang="sr-Cyrl-RS" sz="1800" dirty="0"/>
              <a:t> пројеката имају активности само у Београду</a:t>
            </a:r>
            <a:r>
              <a:rPr lang="en-US" sz="1800" dirty="0"/>
              <a:t> (</a:t>
            </a:r>
            <a:r>
              <a:rPr lang="en-US" sz="1800" dirty="0" smtClean="0"/>
              <a:t>12</a:t>
            </a:r>
            <a:r>
              <a:rPr lang="sr-Cyrl-RS" sz="1800" dirty="0" smtClean="0"/>
              <a:t>,2</a:t>
            </a:r>
            <a:r>
              <a:rPr lang="en-US" sz="1800" dirty="0"/>
              <a:t>%)</a:t>
            </a:r>
            <a:endParaRPr lang="sr-Cyrl-RS" sz="1800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86 пројекта покрива и друге делове Србије, или целу Србију </a:t>
            </a:r>
            <a:r>
              <a:rPr lang="en-US" sz="1800" dirty="0"/>
              <a:t>(</a:t>
            </a:r>
            <a:r>
              <a:rPr lang="en-US" sz="1800" dirty="0" smtClean="0"/>
              <a:t>87</a:t>
            </a:r>
            <a:r>
              <a:rPr lang="sr-Cyrl-RS" sz="1800" dirty="0" smtClean="0"/>
              <a:t>,8</a:t>
            </a:r>
            <a:r>
              <a:rPr lang="en-US" sz="1800" dirty="0" smtClean="0"/>
              <a:t> </a:t>
            </a:r>
            <a:r>
              <a:rPr lang="en-US" sz="1800" dirty="0"/>
              <a:t>%)</a:t>
            </a:r>
            <a:endParaRPr lang="sr-Cyrl-RS" sz="1800" dirty="0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577850" y="4267200"/>
          <a:ext cx="47879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511242999"/>
              </p:ext>
            </p:extLst>
          </p:nvPr>
        </p:nvGraphicFramePr>
        <p:xfrm>
          <a:off x="1568451" y="3720043"/>
          <a:ext cx="6604001" cy="284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3" descr="Znak-cirilica.jpg">
            <a:extLst>
              <a:ext uri="{FF2B5EF4-FFF2-40B4-BE49-F238E27FC236}">
                <a16:creationId xmlns="" xmlns:a16="http://schemas.microsoft.com/office/drawing/2014/main" id="{8EB761AD-58A9-4315-86E7-65FDFB42B9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1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308893"/>
            <a:ext cx="891540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>Додељена средства за све конкурсе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134" y="2514600"/>
            <a:ext cx="7470775" cy="21336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За финансирање 98 пројеката одобрених путем јавних конкурса</a:t>
            </a:r>
            <a:r>
              <a:rPr lang="sr-Latn-RS" sz="1800" dirty="0"/>
              <a:t> </a:t>
            </a:r>
            <a:r>
              <a:rPr lang="sr-Cyrl-RS" sz="1800" dirty="0"/>
              <a:t>у 2021. години, којима се реализују </a:t>
            </a:r>
            <a:r>
              <a:rPr lang="sr-Cyrl-RS" sz="1800" dirty="0" smtClean="0"/>
              <a:t>свих</a:t>
            </a:r>
            <a:r>
              <a:rPr lang="sr-Latn-RS" sz="1800" dirty="0" smtClean="0"/>
              <a:t> </a:t>
            </a:r>
            <a:r>
              <a:rPr lang="sr-Cyrl-RS" sz="1800" dirty="0"/>
              <a:t>девет циљева Националне стратегије за младе за период од 2015. до 2025. године, Министарство омладине и спорта је издвојило укупно 251.481.785,08 динара. 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</p:txBody>
      </p:sp>
      <p:pic>
        <p:nvPicPr>
          <p:cNvPr id="6" name="Picture 3" descr="Znak-cirilica.jpg">
            <a:extLst>
              <a:ext uri="{FF2B5EF4-FFF2-40B4-BE49-F238E27FC236}">
                <a16:creationId xmlns="" xmlns:a16="http://schemas.microsoft.com/office/drawing/2014/main" id="{FAD991A5-E119-4302-8657-BF2857958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5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1524000"/>
            <a:ext cx="3879850" cy="4525962"/>
          </a:xfrm>
        </p:spPr>
        <p:txBody>
          <a:bodyPr>
            <a:normAutofit/>
          </a:bodyPr>
          <a:lstStyle/>
          <a:p>
            <a:r>
              <a:rPr lang="sr-Cyrl-RS" sz="2800" b="1" dirty="0"/>
              <a:t>Мапа округа за свих пет јавних конкурса</a:t>
            </a:r>
            <a:endParaRPr lang="en-GB" sz="2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248" y="304800"/>
            <a:ext cx="4959381" cy="6477000"/>
          </a:xfrm>
        </p:spPr>
      </p:pic>
      <p:pic>
        <p:nvPicPr>
          <p:cNvPr id="4" name="Picture 3" descr="Znak-cirilica.jpg">
            <a:extLst>
              <a:ext uri="{FF2B5EF4-FFF2-40B4-BE49-F238E27FC236}">
                <a16:creationId xmlns="" xmlns:a16="http://schemas.microsoft.com/office/drawing/2014/main" id="{5EF661E0-7147-4025-84EB-2FDBA57FFB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700" y="1600200"/>
            <a:ext cx="8763000" cy="4793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dirty="0">
                <a:ea typeface="Calibri"/>
              </a:rPr>
              <a:t>У току прве половине 2021. </a:t>
            </a:r>
            <a:r>
              <a:rPr lang="sr-Cyrl-RS" dirty="0" smtClean="0">
                <a:ea typeface="Calibri"/>
              </a:rPr>
              <a:t>године, </a:t>
            </a:r>
            <a:r>
              <a:rPr lang="sr-Cyrl-RS" dirty="0">
                <a:ea typeface="Calibri"/>
              </a:rPr>
              <a:t>Министарство омладине и спорта је спровело </a:t>
            </a:r>
            <a:r>
              <a:rPr lang="sr-Cyrl-RS" dirty="0" smtClean="0">
                <a:ea typeface="Calibri"/>
              </a:rPr>
              <a:t>     пет </a:t>
            </a:r>
            <a:r>
              <a:rPr lang="sr-Cyrl-RS" dirty="0">
                <a:ea typeface="Calibri"/>
              </a:rPr>
              <a:t>јавних конкурса </a:t>
            </a:r>
            <a:r>
              <a:rPr lang="sr-Cyrl-RS" dirty="0" smtClean="0">
                <a:ea typeface="Calibri"/>
              </a:rPr>
              <a:t>из </a:t>
            </a:r>
            <a:r>
              <a:rPr lang="sr-Cyrl-RS" dirty="0">
                <a:ea typeface="Calibri"/>
              </a:rPr>
              <a:t>области омладинске политике.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b="1" dirty="0">
                <a:ea typeface="Calibri"/>
              </a:rPr>
              <a:t>Конкурси објављени</a:t>
            </a:r>
            <a:r>
              <a:rPr lang="sr-Cyrl-RS" b="1" dirty="0"/>
              <a:t> 3. фебруара 2021. године:</a:t>
            </a:r>
            <a:r>
              <a:rPr lang="sr-Cyrl-RS" b="1" dirty="0">
                <a:ea typeface="Calibri"/>
              </a:rPr>
              <a:t> </a:t>
            </a:r>
            <a:endParaRPr lang="en-GB" b="1" dirty="0">
              <a:ea typeface="Calibri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err="1"/>
              <a:t>Jавн</a:t>
            </a:r>
            <a:r>
              <a:rPr lang="sr-Cyrl-RS" dirty="0"/>
              <a:t>и </a:t>
            </a:r>
            <a:r>
              <a:rPr lang="en-US" dirty="0" err="1"/>
              <a:t>конкурс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финансирање</a:t>
            </a:r>
            <a:r>
              <a:rPr lang="en-US" dirty="0"/>
              <a:t> и </a:t>
            </a:r>
            <a:r>
              <a:rPr lang="en-US" dirty="0" err="1"/>
              <a:t>суфинансирање</a:t>
            </a:r>
            <a:r>
              <a:rPr lang="en-US" dirty="0"/>
              <a:t> </a:t>
            </a:r>
            <a:r>
              <a:rPr lang="en-US" dirty="0" err="1"/>
              <a:t>програма</a:t>
            </a:r>
            <a:r>
              <a:rPr lang="en-US" dirty="0"/>
              <a:t> и </a:t>
            </a:r>
            <a:r>
              <a:rPr lang="en-US" dirty="0" err="1"/>
              <a:t>пројеката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спровођење</a:t>
            </a:r>
            <a:r>
              <a:rPr lang="en-US" dirty="0"/>
              <a:t> </a:t>
            </a:r>
            <a:r>
              <a:rPr lang="en-US" dirty="0" err="1"/>
              <a:t>циљева</a:t>
            </a:r>
            <a:r>
              <a:rPr lang="en-US" dirty="0"/>
              <a:t> </a:t>
            </a:r>
            <a:r>
              <a:rPr lang="en-US" dirty="0" err="1"/>
              <a:t>Националне</a:t>
            </a:r>
            <a:r>
              <a:rPr lang="en-US" dirty="0"/>
              <a:t> </a:t>
            </a:r>
            <a:r>
              <a:rPr lang="en-US" dirty="0" err="1"/>
              <a:t>стратегије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младе</a:t>
            </a:r>
            <a:r>
              <a:rPr lang="en-US" dirty="0"/>
              <a:t> и </a:t>
            </a:r>
            <a:r>
              <a:rPr lang="en-US" dirty="0" err="1"/>
              <a:t>програма</a:t>
            </a:r>
            <a:r>
              <a:rPr lang="en-US" dirty="0"/>
              <a:t> „</a:t>
            </a:r>
            <a:r>
              <a:rPr lang="en-US" dirty="0" err="1"/>
              <a:t>Млади</a:t>
            </a:r>
            <a:r>
              <a:rPr lang="en-US" dirty="0"/>
              <a:t> </a:t>
            </a:r>
            <a:r>
              <a:rPr lang="en-US" dirty="0" err="1"/>
              <a:t>су</a:t>
            </a:r>
            <a:r>
              <a:rPr lang="en-US" dirty="0"/>
              <a:t> </a:t>
            </a:r>
            <a:r>
              <a:rPr lang="en-US" dirty="0" err="1"/>
              <a:t>закон</a:t>
            </a:r>
            <a:r>
              <a:rPr lang="en-US" dirty="0"/>
              <a:t>”</a:t>
            </a:r>
            <a:r>
              <a:rPr lang="sr-Cyrl-RS" dirty="0"/>
              <a:t> </a:t>
            </a:r>
            <a:endParaRPr lang="en-GB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err="1"/>
              <a:t>Јавни</a:t>
            </a:r>
            <a:r>
              <a:rPr lang="en-US" dirty="0"/>
              <a:t> </a:t>
            </a:r>
            <a:r>
              <a:rPr lang="en-US" dirty="0" err="1"/>
              <a:t>конкурс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стимулисање</a:t>
            </a:r>
            <a:r>
              <a:rPr lang="en-US" dirty="0"/>
              <a:t> </a:t>
            </a:r>
            <a:r>
              <a:rPr lang="en-US" dirty="0" err="1"/>
              <a:t>различитих</a:t>
            </a:r>
            <a:r>
              <a:rPr lang="en-US" dirty="0"/>
              <a:t> </a:t>
            </a:r>
            <a:r>
              <a:rPr lang="en-US" dirty="0" err="1"/>
              <a:t>облика</a:t>
            </a:r>
            <a:r>
              <a:rPr lang="en-US" dirty="0"/>
              <a:t> </a:t>
            </a:r>
            <a:r>
              <a:rPr lang="en-US" dirty="0" err="1"/>
              <a:t>запошљавања</a:t>
            </a:r>
            <a:r>
              <a:rPr lang="en-US" dirty="0"/>
              <a:t>, </a:t>
            </a:r>
            <a:r>
              <a:rPr lang="en-US" dirty="0" err="1"/>
              <a:t>самозапошљавања</a:t>
            </a:r>
            <a:r>
              <a:rPr lang="en-US" dirty="0"/>
              <a:t> и </a:t>
            </a:r>
            <a:r>
              <a:rPr lang="en-US" dirty="0" err="1"/>
              <a:t>предузетништва</a:t>
            </a:r>
            <a:r>
              <a:rPr lang="en-US" dirty="0"/>
              <a:t> </a:t>
            </a:r>
            <a:r>
              <a:rPr lang="en-US" dirty="0" err="1"/>
              <a:t>младих</a:t>
            </a:r>
            <a:r>
              <a:rPr lang="en-US" dirty="0"/>
              <a:t> </a:t>
            </a:r>
            <a:r>
              <a:rPr lang="sr-Cyrl-RS" dirty="0"/>
              <a:t> </a:t>
            </a:r>
            <a:endParaRPr lang="en-GB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err="1"/>
              <a:t>Jавн</a:t>
            </a:r>
            <a:r>
              <a:rPr lang="sr-Cyrl-RS" dirty="0"/>
              <a:t>и </a:t>
            </a:r>
            <a:r>
              <a:rPr lang="en-US" dirty="0" err="1"/>
              <a:t>конкурс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sr-Cyrl-RS" dirty="0"/>
              <a:t>развој и спровођење омладинске политике</a:t>
            </a:r>
            <a:endParaRPr lang="en-GB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r-Cyrl-RS" dirty="0"/>
              <a:t>Јавни конкурса за подршку јединицама локалне самоуправе у спровођењу омладинске политике на локалном нивоу.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Cyrl-RS" b="1" dirty="0">
                <a:ea typeface="Calibri"/>
              </a:rPr>
              <a:t>Конкурс објављен</a:t>
            </a:r>
            <a:r>
              <a:rPr lang="sr-Cyrl-RS" b="1" dirty="0"/>
              <a:t> 14. априла 2021. године:</a:t>
            </a:r>
            <a:r>
              <a:rPr lang="sr-Cyrl-RS" b="1" dirty="0">
                <a:ea typeface="Calibri"/>
              </a:rPr>
              <a:t> </a:t>
            </a:r>
            <a:r>
              <a:rPr lang="sr-Cyrl-RS" b="1" dirty="0"/>
              <a:t> </a:t>
            </a:r>
            <a:endParaRPr lang="en-GB" b="1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r-Cyrl-RS" dirty="0"/>
              <a:t>Јавни конкурсу за подршку изради докумената јавних политика и прописа</a:t>
            </a:r>
            <a:endParaRPr lang="en-GB" dirty="0">
              <a:effectLst/>
            </a:endParaRPr>
          </a:p>
        </p:txBody>
      </p:sp>
      <p:pic>
        <p:nvPicPr>
          <p:cNvPr id="3" name="Picture 3" descr="Znak-cirilica.jpg">
            <a:extLst>
              <a:ext uri="{FF2B5EF4-FFF2-40B4-BE49-F238E27FC236}">
                <a16:creationId xmlns="" xmlns:a16="http://schemas.microsoft.com/office/drawing/2014/main" id="{54927C3A-6B9A-4285-BE0A-85CDE12AC3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880122AD-A18E-4AF7-9243-2A5BF3C44F68}"/>
              </a:ext>
            </a:extLst>
          </p:cNvPr>
          <p:cNvSpPr txBox="1">
            <a:spLocks/>
          </p:cNvSpPr>
          <p:nvPr/>
        </p:nvSpPr>
        <p:spPr>
          <a:xfrm>
            <a:off x="495300" y="730094"/>
            <a:ext cx="8915400" cy="6604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sz="2800" b="1" dirty="0"/>
              <a:t>Објављени конкурси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657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82600"/>
            <a:ext cx="891540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>Поднете пријаве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067" y="1744133"/>
            <a:ext cx="8043333" cy="2133600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chemeClr val="accent2"/>
              </a:buClr>
              <a:buNone/>
            </a:pPr>
            <a:r>
              <a:rPr lang="en-GB" sz="1800" dirty="0" err="1"/>
              <a:t>На</a:t>
            </a:r>
            <a:r>
              <a:rPr lang="en-GB" sz="1800" dirty="0"/>
              <a:t> </a:t>
            </a:r>
            <a:r>
              <a:rPr lang="sr-Cyrl-RS" sz="1800" dirty="0"/>
              <a:t> три конкурса за </a:t>
            </a:r>
            <a:r>
              <a:rPr lang="sr-Cyrl-RS" sz="1800" dirty="0" smtClean="0"/>
              <a:t>удружења, која су  </a:t>
            </a:r>
            <a:r>
              <a:rPr lang="sr-Cyrl-RS" sz="1800" dirty="0"/>
              <a:t>расписана 3. фебруара. 2021</a:t>
            </a:r>
            <a:r>
              <a:rPr lang="sr-Cyrl-RS" sz="1800" dirty="0" smtClean="0"/>
              <a:t>. године, </a:t>
            </a:r>
            <a:r>
              <a:rPr lang="en-GB" sz="1800" dirty="0" smtClean="0"/>
              <a:t> </a:t>
            </a:r>
            <a:r>
              <a:rPr lang="en-GB" sz="1800" dirty="0" err="1"/>
              <a:t>пријавило</a:t>
            </a:r>
            <a:r>
              <a:rPr lang="en-GB" sz="1800" dirty="0"/>
              <a:t> </a:t>
            </a:r>
            <a:r>
              <a:rPr lang="sr-Cyrl-RS" sz="1800" dirty="0"/>
              <a:t>се </a:t>
            </a:r>
            <a:r>
              <a:rPr lang="en-GB" sz="1800" dirty="0" err="1"/>
              <a:t>укупно</a:t>
            </a:r>
            <a:r>
              <a:rPr lang="en-GB" sz="1800" dirty="0"/>
              <a:t> </a:t>
            </a:r>
            <a:r>
              <a:rPr lang="sr-Latn-RS" sz="1800" dirty="0"/>
              <a:t>196 </a:t>
            </a:r>
            <a:r>
              <a:rPr lang="en-GB" sz="1800" dirty="0"/>
              <a:t> </a:t>
            </a:r>
            <a:r>
              <a:rPr lang="en-GB" sz="1800" dirty="0" err="1"/>
              <a:t>удружења</a:t>
            </a:r>
            <a:r>
              <a:rPr lang="sr-Cyrl-RS" sz="1800" dirty="0"/>
              <a:t>, од тога: </a:t>
            </a:r>
          </a:p>
          <a:p>
            <a:pPr lvl="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90 </a:t>
            </a:r>
            <a:r>
              <a:rPr lang="en-GB" sz="1800" dirty="0" err="1"/>
              <a:t>из</a:t>
            </a:r>
            <a:r>
              <a:rPr lang="en-GB" sz="1800" dirty="0"/>
              <a:t> </a:t>
            </a:r>
            <a:r>
              <a:rPr lang="en-GB" sz="1800" dirty="0" err="1"/>
              <a:t>Београда</a:t>
            </a:r>
            <a:r>
              <a:rPr lang="sr-Cyrl-RS" sz="1800" dirty="0"/>
              <a:t> (</a:t>
            </a:r>
            <a:r>
              <a:rPr lang="sr-Cyrl-RS" sz="1800" dirty="0" smtClean="0"/>
              <a:t>45,9</a:t>
            </a:r>
            <a:r>
              <a:rPr lang="sr-Cyrl-RS" sz="1800" dirty="0"/>
              <a:t>%)</a:t>
            </a:r>
          </a:p>
          <a:p>
            <a:pPr lvl="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36 </a:t>
            </a:r>
            <a:r>
              <a:rPr lang="en-GB" sz="1800" dirty="0" err="1"/>
              <a:t>из</a:t>
            </a:r>
            <a:r>
              <a:rPr lang="en-GB" sz="1800" dirty="0"/>
              <a:t> </a:t>
            </a:r>
            <a:r>
              <a:rPr lang="en-GB" sz="1800" dirty="0" err="1"/>
              <a:t>Новог</a:t>
            </a:r>
            <a:r>
              <a:rPr lang="en-GB" sz="1800" dirty="0"/>
              <a:t> </a:t>
            </a:r>
            <a:r>
              <a:rPr lang="en-GB" sz="1800" dirty="0" err="1"/>
              <a:t>Сада</a:t>
            </a:r>
            <a:r>
              <a:rPr lang="en-GB" sz="1800" dirty="0"/>
              <a:t> </a:t>
            </a:r>
            <a:r>
              <a:rPr lang="sr-Cyrl-RS" sz="1800" dirty="0"/>
              <a:t>(</a:t>
            </a:r>
            <a:r>
              <a:rPr lang="sr-Cyrl-RS" sz="1800" dirty="0" smtClean="0"/>
              <a:t>18,36</a:t>
            </a:r>
            <a:r>
              <a:rPr lang="sr-Cyrl-RS" sz="1800" dirty="0"/>
              <a:t>%)</a:t>
            </a:r>
          </a:p>
          <a:p>
            <a:pPr lvl="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70 из осталих делова Републике Србије (</a:t>
            </a:r>
            <a:r>
              <a:rPr lang="sr-Cyrl-RS" sz="1800" dirty="0" smtClean="0"/>
              <a:t>35,71</a:t>
            </a:r>
            <a:r>
              <a:rPr lang="sr-Cyrl-RS" sz="1800" dirty="0"/>
              <a:t>%)</a:t>
            </a:r>
          </a:p>
          <a:p>
            <a:pPr lvl="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Из шест управних округа нису поднете пријаве: Борски, Поморавски, Косовски, Пећки, Призренски и Косовско-поморавски управни округ (</a:t>
            </a:r>
            <a:r>
              <a:rPr lang="sr-Cyrl-RS" sz="1800" dirty="0" smtClean="0"/>
              <a:t>20%)</a:t>
            </a:r>
            <a:endParaRPr lang="sr-Cyrl-RS" sz="1800" dirty="0"/>
          </a:p>
          <a:p>
            <a:pPr lvl="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  <a:p>
            <a:pPr lvl="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lang="en-GB" sz="1800" dirty="0"/>
          </a:p>
        </p:txBody>
      </p:sp>
      <p:pic>
        <p:nvPicPr>
          <p:cNvPr id="4" name="Picture 3" descr="Znak-cirilic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788094631"/>
              </p:ext>
            </p:extLst>
          </p:nvPr>
        </p:nvGraphicFramePr>
        <p:xfrm>
          <a:off x="2100725" y="2895600"/>
          <a:ext cx="51181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28279001"/>
              </p:ext>
            </p:extLst>
          </p:nvPr>
        </p:nvGraphicFramePr>
        <p:xfrm>
          <a:off x="2026775" y="3962400"/>
          <a:ext cx="5778500" cy="241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223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75" y="318294"/>
            <a:ext cx="891540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/>
            </a:r>
            <a:br>
              <a:rPr lang="sr-Cyrl-RS" sz="2800" b="1" dirty="0"/>
            </a:br>
            <a:r>
              <a:rPr lang="sr-Cyrl-RS" sz="2800" b="1" dirty="0"/>
              <a:t>Административна провера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42293"/>
            <a:ext cx="6731000" cy="1676400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C00000"/>
              </a:buClr>
              <a:buNone/>
            </a:pPr>
            <a:r>
              <a:rPr lang="en-GB" sz="1800" dirty="0" err="1"/>
              <a:t>Административну</a:t>
            </a:r>
            <a:r>
              <a:rPr lang="en-GB" sz="1800" dirty="0"/>
              <a:t> </a:t>
            </a:r>
            <a:r>
              <a:rPr lang="en-GB" sz="1800" dirty="0" err="1"/>
              <a:t>проверу</a:t>
            </a:r>
            <a:r>
              <a:rPr lang="en-GB" sz="1800" dirty="0"/>
              <a:t> </a:t>
            </a:r>
            <a:r>
              <a:rPr lang="en-GB" sz="1800" dirty="0" err="1"/>
              <a:t>прошло</a:t>
            </a:r>
            <a:r>
              <a:rPr lang="sr-Cyrl-RS" sz="1800" dirty="0"/>
              <a:t> је 138 </a:t>
            </a:r>
            <a:r>
              <a:rPr lang="en-GB" sz="1800" dirty="0" err="1"/>
              <a:t>пројеката</a:t>
            </a:r>
            <a:r>
              <a:rPr lang="sr-Cyrl-RS" sz="1800" dirty="0"/>
              <a:t>, од тога:</a:t>
            </a:r>
            <a:r>
              <a:rPr lang="en-GB" sz="1800" dirty="0"/>
              <a:t> </a:t>
            </a:r>
            <a:endParaRPr lang="sr-Cyrl-RS" sz="1800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66 </a:t>
            </a:r>
            <a:r>
              <a:rPr lang="en-GB" sz="1800" dirty="0" err="1"/>
              <a:t>из</a:t>
            </a:r>
            <a:r>
              <a:rPr lang="en-GB" sz="1800" dirty="0"/>
              <a:t> </a:t>
            </a:r>
            <a:r>
              <a:rPr lang="en-GB" sz="1800" dirty="0" err="1"/>
              <a:t>Београда</a:t>
            </a:r>
            <a:r>
              <a:rPr lang="en-GB" sz="1800" dirty="0"/>
              <a:t> </a:t>
            </a:r>
            <a:r>
              <a:rPr lang="sr-Cyrl-RS" sz="1800" dirty="0"/>
              <a:t>(</a:t>
            </a:r>
            <a:r>
              <a:rPr lang="sr-Cyrl-RS" sz="1800" dirty="0" smtClean="0"/>
              <a:t>47,8</a:t>
            </a:r>
            <a:r>
              <a:rPr lang="sr-Cyrl-RS" sz="1800" dirty="0"/>
              <a:t>%)</a:t>
            </a:r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22 </a:t>
            </a:r>
            <a:r>
              <a:rPr lang="en-GB" sz="1800" dirty="0" err="1"/>
              <a:t>из</a:t>
            </a:r>
            <a:r>
              <a:rPr lang="en-GB" sz="1800" dirty="0"/>
              <a:t> </a:t>
            </a:r>
            <a:r>
              <a:rPr lang="en-GB" sz="1800" dirty="0" err="1"/>
              <a:t>Новог</a:t>
            </a:r>
            <a:r>
              <a:rPr lang="en-GB" sz="1800" dirty="0"/>
              <a:t> </a:t>
            </a:r>
            <a:r>
              <a:rPr lang="en-GB" sz="1800" dirty="0" err="1"/>
              <a:t>Сада</a:t>
            </a:r>
            <a:r>
              <a:rPr lang="en-GB" sz="1800" dirty="0"/>
              <a:t> </a:t>
            </a:r>
            <a:r>
              <a:rPr lang="sr-Cyrl-RS" sz="1800" dirty="0"/>
              <a:t>(</a:t>
            </a:r>
            <a:r>
              <a:rPr lang="sr-Cyrl-RS" sz="1800" dirty="0" smtClean="0"/>
              <a:t>15,9</a:t>
            </a:r>
            <a:r>
              <a:rPr lang="sr-Cyrl-RS" sz="1800" dirty="0"/>
              <a:t>)</a:t>
            </a:r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50 из осталих делова Србије (</a:t>
            </a:r>
            <a:r>
              <a:rPr lang="sr-Cyrl-RS" sz="1800" dirty="0" smtClean="0"/>
              <a:t>36,2 </a:t>
            </a:r>
            <a:r>
              <a:rPr lang="sr-Cyrl-RS" sz="1800" dirty="0"/>
              <a:t>%)</a:t>
            </a:r>
            <a:endParaRPr lang="en-GB" sz="1800" dirty="0">
              <a:effectLst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274350495"/>
              </p:ext>
            </p:extLst>
          </p:nvPr>
        </p:nvGraphicFramePr>
        <p:xfrm>
          <a:off x="2100725" y="2895600"/>
          <a:ext cx="51181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92655331"/>
              </p:ext>
            </p:extLst>
          </p:nvPr>
        </p:nvGraphicFramePr>
        <p:xfrm>
          <a:off x="1894350" y="3733800"/>
          <a:ext cx="5530850" cy="266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3" descr="Znak-cirilica.jpg">
            <a:extLst>
              <a:ext uri="{FF2B5EF4-FFF2-40B4-BE49-F238E27FC236}">
                <a16:creationId xmlns="" xmlns:a16="http://schemas.microsoft.com/office/drawing/2014/main" id="{D42C4DB8-5D3B-4736-90BA-09D9C1416A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8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50" y="381000"/>
            <a:ext cx="701675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>Број пројеката и додељена средства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50180"/>
            <a:ext cx="7637066" cy="2716213"/>
          </a:xfrm>
        </p:spPr>
        <p:txBody>
          <a:bodyPr>
            <a:noAutofit/>
          </a:bodyPr>
          <a:lstStyle/>
          <a:p>
            <a:pPr marL="0" lvl="0" indent="0" algn="just">
              <a:buClr>
                <a:srgbClr val="C00000"/>
              </a:buClr>
              <a:buNone/>
            </a:pPr>
            <a:r>
              <a:rPr lang="sr-Cyrl-RS" sz="1600" b="1" dirty="0"/>
              <a:t>Одобрено је 70 пројеката</a:t>
            </a:r>
            <a:r>
              <a:rPr lang="en-GB" sz="1600" b="1" dirty="0"/>
              <a:t> </a:t>
            </a:r>
            <a:r>
              <a:rPr lang="sr-Cyrl-RS" sz="1600" b="1" dirty="0"/>
              <a:t>:</a:t>
            </a:r>
            <a:r>
              <a:rPr lang="en-GB" sz="1600" b="1" dirty="0"/>
              <a:t> </a:t>
            </a:r>
            <a:endParaRPr lang="sr-Cyrl-RS" sz="1600" b="1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600" dirty="0"/>
              <a:t>32 пројеката удружења чије је седиште у </a:t>
            </a:r>
            <a:r>
              <a:rPr lang="en-GB" sz="1600" dirty="0" err="1"/>
              <a:t>Београд</a:t>
            </a:r>
            <a:r>
              <a:rPr lang="sr-Cyrl-RS" sz="1600" dirty="0"/>
              <a:t>у (</a:t>
            </a:r>
            <a:r>
              <a:rPr lang="sr-Cyrl-RS" sz="1600" dirty="0" smtClean="0"/>
              <a:t>45,7</a:t>
            </a:r>
            <a:r>
              <a:rPr lang="sr-Cyrl-RS" sz="1600" dirty="0"/>
              <a:t>%)</a:t>
            </a:r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600" dirty="0"/>
              <a:t>13 пројеката удружења са седиштем у Новом Саду (</a:t>
            </a:r>
            <a:r>
              <a:rPr lang="sr-Cyrl-RS" sz="1600" dirty="0" smtClean="0"/>
              <a:t>18,5%)</a:t>
            </a:r>
            <a:endParaRPr lang="sr-Cyrl-RS" sz="1600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600" dirty="0"/>
              <a:t>25  </a:t>
            </a:r>
            <a:r>
              <a:rPr lang="en-GB" sz="1600" dirty="0" err="1"/>
              <a:t>пројеката</a:t>
            </a:r>
            <a:r>
              <a:rPr lang="en-GB" sz="1600" dirty="0"/>
              <a:t> </a:t>
            </a:r>
            <a:r>
              <a:rPr lang="en-GB" sz="1600" dirty="0" err="1"/>
              <a:t>удружења</a:t>
            </a:r>
            <a:r>
              <a:rPr lang="en-GB" sz="1600" dirty="0"/>
              <a:t> </a:t>
            </a:r>
            <a:r>
              <a:rPr lang="sr-Cyrl-RS" sz="1600" dirty="0"/>
              <a:t>са седиштем у о</a:t>
            </a:r>
            <a:r>
              <a:rPr lang="en-GB" sz="1600" dirty="0" err="1"/>
              <a:t>стали</a:t>
            </a:r>
            <a:r>
              <a:rPr lang="sr-Cyrl-RS" sz="1600" dirty="0"/>
              <a:t>м</a:t>
            </a:r>
            <a:r>
              <a:rPr lang="en-GB" sz="1600" dirty="0"/>
              <a:t> </a:t>
            </a:r>
            <a:r>
              <a:rPr lang="en-GB" sz="1600" dirty="0" err="1"/>
              <a:t>мест</a:t>
            </a:r>
            <a:r>
              <a:rPr lang="sr-Cyrl-RS" sz="1600" dirty="0"/>
              <a:t>има (</a:t>
            </a:r>
            <a:r>
              <a:rPr lang="sr-Cyrl-RS" sz="1600" dirty="0" smtClean="0"/>
              <a:t>35,7 </a:t>
            </a:r>
            <a:r>
              <a:rPr lang="sr-Cyrl-RS" sz="1600" dirty="0"/>
              <a:t>%)</a:t>
            </a:r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600" dirty="0"/>
          </a:p>
          <a:p>
            <a:pPr marL="0" lvl="0" indent="0" algn="just">
              <a:buClr>
                <a:srgbClr val="C00000"/>
              </a:buClr>
              <a:buNone/>
            </a:pPr>
            <a:r>
              <a:rPr lang="sr-Cyrl-RS" sz="1600" b="1" dirty="0"/>
              <a:t>Укупан износ додељених средстава је 1</a:t>
            </a:r>
            <a:r>
              <a:rPr lang="ru-RU" sz="1600" b="1" dirty="0"/>
              <a:t>88.498.760,22 динара:</a:t>
            </a:r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err="1"/>
              <a:t>Удружења</a:t>
            </a:r>
            <a:r>
              <a:rPr lang="en-GB" sz="1600" dirty="0"/>
              <a:t> </a:t>
            </a:r>
            <a:r>
              <a:rPr lang="en-GB" sz="1600" dirty="0" err="1"/>
              <a:t>са</a:t>
            </a:r>
            <a:r>
              <a:rPr lang="en-GB" sz="1600" dirty="0"/>
              <a:t> </a:t>
            </a:r>
            <a:r>
              <a:rPr lang="en-GB" sz="1600" dirty="0" err="1"/>
              <a:t>седиштем</a:t>
            </a:r>
            <a:r>
              <a:rPr lang="en-GB" sz="1600" dirty="0"/>
              <a:t> у </a:t>
            </a:r>
            <a:r>
              <a:rPr lang="en-GB" sz="1600" dirty="0" err="1"/>
              <a:t>Београду</a:t>
            </a:r>
            <a:r>
              <a:rPr lang="en-GB" sz="1600" dirty="0"/>
              <a:t> </a:t>
            </a:r>
            <a:r>
              <a:rPr lang="en-GB" sz="1600" dirty="0" err="1"/>
              <a:t>добила</a:t>
            </a:r>
            <a:r>
              <a:rPr lang="en-GB" sz="1600" dirty="0"/>
              <a:t> </a:t>
            </a:r>
            <a:r>
              <a:rPr lang="en-GB" sz="1600" dirty="0" err="1"/>
              <a:t>су</a:t>
            </a:r>
            <a:r>
              <a:rPr lang="en-GB" sz="1600" dirty="0"/>
              <a:t> </a:t>
            </a:r>
            <a:r>
              <a:rPr lang="sr-Cyrl-RS" sz="1600" dirty="0"/>
              <a:t>101.177.251,</a:t>
            </a:r>
            <a:r>
              <a:rPr lang="en-GB" sz="1600" dirty="0"/>
              <a:t>22 </a:t>
            </a:r>
            <a:r>
              <a:rPr lang="en-GB" sz="1600" dirty="0" err="1"/>
              <a:t>динара</a:t>
            </a:r>
            <a:r>
              <a:rPr lang="sr-Cyrl-RS" sz="1600" dirty="0"/>
              <a:t> (</a:t>
            </a:r>
            <a:r>
              <a:rPr lang="en-GB" sz="1600" dirty="0"/>
              <a:t>53,7%)</a:t>
            </a:r>
            <a:r>
              <a:rPr lang="sr-Cyrl-RS" sz="1600" dirty="0"/>
              <a:t> </a:t>
            </a:r>
            <a:r>
              <a:rPr lang="en-GB" sz="1600" dirty="0"/>
              <a:t> </a:t>
            </a:r>
            <a:endParaRPr lang="sr-Cyrl-RS" sz="1600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600" dirty="0" err="1"/>
              <a:t>У</a:t>
            </a:r>
            <a:r>
              <a:rPr lang="en-GB" sz="1600" dirty="0" err="1"/>
              <a:t>дружења</a:t>
            </a:r>
            <a:r>
              <a:rPr lang="en-GB" sz="1600" dirty="0"/>
              <a:t> </a:t>
            </a:r>
            <a:r>
              <a:rPr lang="en-GB" sz="1600" dirty="0" err="1"/>
              <a:t>са</a:t>
            </a:r>
            <a:r>
              <a:rPr lang="en-GB" sz="1600" dirty="0"/>
              <a:t> </a:t>
            </a:r>
            <a:r>
              <a:rPr lang="en-GB" sz="1600" dirty="0" err="1"/>
              <a:t>седиштем</a:t>
            </a:r>
            <a:r>
              <a:rPr lang="en-GB" sz="1600" dirty="0"/>
              <a:t> у </a:t>
            </a:r>
            <a:r>
              <a:rPr lang="en-GB" sz="1600" dirty="0" err="1"/>
              <a:t>Новом</a:t>
            </a:r>
            <a:r>
              <a:rPr lang="en-GB" sz="1600" dirty="0"/>
              <a:t> </a:t>
            </a:r>
            <a:r>
              <a:rPr lang="en-GB" sz="1600" dirty="0" err="1"/>
              <a:t>Саду</a:t>
            </a:r>
            <a:r>
              <a:rPr lang="en-GB" sz="1600" dirty="0"/>
              <a:t> </a:t>
            </a:r>
            <a:r>
              <a:rPr lang="sr-Cyrl-RS" sz="1600" dirty="0"/>
              <a:t>добила су 29.194.000,00 </a:t>
            </a:r>
            <a:r>
              <a:rPr lang="en-GB" sz="1600" dirty="0"/>
              <a:t>(</a:t>
            </a:r>
            <a:r>
              <a:rPr lang="sr-Cyrl-RS" sz="1600" dirty="0" smtClean="0"/>
              <a:t>15,5</a:t>
            </a:r>
            <a:r>
              <a:rPr lang="en-GB" sz="1600" dirty="0" smtClean="0"/>
              <a:t>%) </a:t>
            </a:r>
            <a:endParaRPr lang="sr-Cyrl-RS" sz="1600" dirty="0"/>
          </a:p>
          <a:p>
            <a:pPr lvl="0" algn="just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600" dirty="0" err="1"/>
              <a:t>У</a:t>
            </a:r>
            <a:r>
              <a:rPr lang="en-GB" sz="1600" dirty="0" err="1"/>
              <a:t>дружења</a:t>
            </a:r>
            <a:r>
              <a:rPr lang="en-GB" sz="1600" dirty="0"/>
              <a:t> </a:t>
            </a:r>
            <a:r>
              <a:rPr lang="en-GB" sz="1600" dirty="0" err="1"/>
              <a:t>из</a:t>
            </a:r>
            <a:r>
              <a:rPr lang="en-GB" sz="1600" dirty="0"/>
              <a:t> </a:t>
            </a:r>
            <a:r>
              <a:rPr lang="en-GB" sz="1600" dirty="0" err="1"/>
              <a:t>остали</a:t>
            </a:r>
            <a:r>
              <a:rPr lang="sr-Cyrl-RS" sz="1600" dirty="0"/>
              <a:t>х</a:t>
            </a:r>
            <a:r>
              <a:rPr lang="en-GB" sz="1600" dirty="0"/>
              <a:t> </a:t>
            </a:r>
            <a:r>
              <a:rPr lang="en-GB" sz="1600" dirty="0" err="1"/>
              <a:t>места</a:t>
            </a:r>
            <a:r>
              <a:rPr lang="sr-Cyrl-RS" sz="1600" dirty="0"/>
              <a:t> </a:t>
            </a:r>
            <a:r>
              <a:rPr lang="en-GB" sz="1600" dirty="0"/>
              <a:t> </a:t>
            </a:r>
            <a:r>
              <a:rPr lang="sr-Cyrl-RS" sz="1600" dirty="0"/>
              <a:t>добила су 58.127.509,00 </a:t>
            </a:r>
            <a:r>
              <a:rPr lang="sr-Cyrl-RS" sz="1600" dirty="0" smtClean="0"/>
              <a:t>динара </a:t>
            </a:r>
            <a:r>
              <a:rPr lang="en-GB" sz="1600" dirty="0"/>
              <a:t>(</a:t>
            </a:r>
            <a:r>
              <a:rPr lang="sr-Cyrl-RS" sz="1600" dirty="0"/>
              <a:t>30,8</a:t>
            </a:r>
            <a:r>
              <a:rPr lang="en-GB" sz="1600" dirty="0"/>
              <a:t>%)</a:t>
            </a:r>
            <a:r>
              <a:rPr lang="sr-Cyrl-RS" sz="1600" dirty="0"/>
              <a:t> </a:t>
            </a:r>
            <a:endParaRPr lang="en-GB" sz="1600" dirty="0">
              <a:effectLst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14941230"/>
              </p:ext>
            </p:extLst>
          </p:nvPr>
        </p:nvGraphicFramePr>
        <p:xfrm>
          <a:off x="2393950" y="4240213"/>
          <a:ext cx="51181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3" descr="Znak-cirilica.jpg">
            <a:extLst>
              <a:ext uri="{FF2B5EF4-FFF2-40B4-BE49-F238E27FC236}">
                <a16:creationId xmlns="" xmlns:a16="http://schemas.microsoft.com/office/drawing/2014/main" id="{E6C1FF09-A7DA-4381-8584-60C1965293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05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457201"/>
            <a:ext cx="8089900" cy="1143000"/>
          </a:xfrm>
        </p:spPr>
        <p:txBody>
          <a:bodyPr>
            <a:normAutofit/>
          </a:bodyPr>
          <a:lstStyle/>
          <a:p>
            <a:r>
              <a:rPr lang="sr-Cyrl-RS" sz="2800" b="1" dirty="0" smtClean="0"/>
              <a:t>Територијална </a:t>
            </a:r>
            <a:r>
              <a:rPr lang="sr-Cyrl-RS" sz="2800" b="1" dirty="0"/>
              <a:t>покривеност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308" y="1600202"/>
            <a:ext cx="7681383" cy="2211385"/>
          </a:xfrm>
        </p:spPr>
        <p:txBody>
          <a:bodyPr>
            <a:noAutofit/>
          </a:bodyPr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Од 45 подржаних </a:t>
            </a:r>
            <a:r>
              <a:rPr lang="sr-Cyrl-RS" sz="1800" dirty="0" smtClean="0"/>
              <a:t>пројеката, </a:t>
            </a:r>
            <a:r>
              <a:rPr lang="sr-Cyrl-RS" sz="1800" dirty="0"/>
              <a:t>удружења која имају седиште у Београду или Новом Саду, 33 пројеката (</a:t>
            </a:r>
            <a:r>
              <a:rPr lang="sr-Cyrl-RS" sz="1800" dirty="0" smtClean="0"/>
              <a:t>73,3</a:t>
            </a:r>
            <a:r>
              <a:rPr lang="sr-Cyrl-RS" sz="1800" dirty="0"/>
              <a:t>%), покрива и друге делове Србије (22 пројекта целу Србију, а 11 део Србије)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Од укупно 70 одобрених пројеката</a:t>
            </a:r>
            <a:r>
              <a:rPr lang="sr-Cyrl-RS" sz="1800"/>
              <a:t>, </a:t>
            </a:r>
            <a:r>
              <a:rPr lang="sr-Cyrl-RS" sz="1800" smtClean="0"/>
              <a:t>седам </a:t>
            </a:r>
            <a:r>
              <a:rPr lang="sr-Cyrl-RS" sz="1800" dirty="0"/>
              <a:t>имају активности само у Београду, а 63 покрива и друге делове Србије или целу Србију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Са територије Косова и Метохије поднета су три пројекта                  (Косовско-митровачки управни округ</a:t>
            </a:r>
            <a:r>
              <a:rPr lang="sr-Cyrl-RS" sz="1800" dirty="0" smtClean="0"/>
              <a:t>), </a:t>
            </a:r>
            <a:r>
              <a:rPr lang="sr-Cyrl-RS" sz="1800" dirty="0"/>
              <a:t>а одобрена су два (</a:t>
            </a:r>
            <a:r>
              <a:rPr lang="sr-Cyrl-RS" sz="1800" dirty="0" smtClean="0"/>
              <a:t>66,7%)</a:t>
            </a:r>
            <a:endParaRPr lang="sr-Cyrl-RS" sz="1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sr-Cyrl-RS" sz="1800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37596015"/>
              </p:ext>
            </p:extLst>
          </p:nvPr>
        </p:nvGraphicFramePr>
        <p:xfrm>
          <a:off x="577850" y="4191000"/>
          <a:ext cx="47879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56744123"/>
              </p:ext>
            </p:extLst>
          </p:nvPr>
        </p:nvGraphicFramePr>
        <p:xfrm>
          <a:off x="2022475" y="4191000"/>
          <a:ext cx="586105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3" descr="Znak-cirilica.jpg">
            <a:extLst>
              <a:ext uri="{FF2B5EF4-FFF2-40B4-BE49-F238E27FC236}">
                <a16:creationId xmlns="" xmlns:a16="http://schemas.microsoft.com/office/drawing/2014/main" id="{88162636-5FE3-40BB-ABD9-E93F98ED2B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71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58" y="2286000"/>
            <a:ext cx="3774942" cy="3048000"/>
          </a:xfrm>
        </p:spPr>
        <p:txBody>
          <a:bodyPr>
            <a:normAutofit/>
          </a:bodyPr>
          <a:lstStyle/>
          <a:p>
            <a:pPr algn="l"/>
            <a:r>
              <a:rPr lang="sr-Cyrl-RS" sz="2400" b="1" dirty="0"/>
              <a:t>Мапа округа за три јавна конкурса: </a:t>
            </a:r>
            <a:br>
              <a:rPr lang="sr-Cyrl-RS" sz="2400" b="1" dirty="0"/>
            </a:br>
            <a:r>
              <a:rPr lang="sr-Cyrl-RS" sz="2400" b="1" dirty="0"/>
              <a:t>- реализација </a:t>
            </a:r>
            <a:r>
              <a:rPr lang="sr-Cyrl-RS" sz="2400" b="1" dirty="0" smtClean="0"/>
              <a:t>НСМ</a:t>
            </a:r>
            <a:r>
              <a:rPr lang="sr-Cyrl-RS" sz="2400" b="1" dirty="0"/>
              <a:t/>
            </a:r>
            <a:br>
              <a:rPr lang="sr-Cyrl-RS" sz="2400" b="1" dirty="0"/>
            </a:br>
            <a:r>
              <a:rPr lang="sr-Cyrl-RS" sz="2400" b="1" dirty="0"/>
              <a:t>- </a:t>
            </a:r>
            <a:r>
              <a:rPr lang="sr-Cyrl-RS" sz="2400" b="1" dirty="0" smtClean="0"/>
              <a:t>запошљавање</a:t>
            </a:r>
            <a:r>
              <a:rPr lang="sr-Cyrl-RS" sz="2400" b="1" dirty="0"/>
              <a:t/>
            </a:r>
            <a:br>
              <a:rPr lang="sr-Cyrl-RS" sz="2400" b="1" dirty="0"/>
            </a:br>
            <a:r>
              <a:rPr lang="sr-Cyrl-RS" sz="2400" b="1" dirty="0"/>
              <a:t>- развој омладинске </a:t>
            </a:r>
            <a:br>
              <a:rPr lang="sr-Cyrl-RS" sz="2400" b="1" dirty="0"/>
            </a:br>
            <a:r>
              <a:rPr lang="sr-Cyrl-RS" sz="2400" b="1" dirty="0"/>
              <a:t>  политике</a:t>
            </a:r>
            <a:endParaRPr lang="en-GB" sz="2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58" y="265700"/>
            <a:ext cx="5047664" cy="6592301"/>
          </a:xfrm>
        </p:spPr>
      </p:pic>
      <p:pic>
        <p:nvPicPr>
          <p:cNvPr id="5" name="Picture 3" descr="Znak-cirilica.jpg">
            <a:extLst>
              <a:ext uri="{FF2B5EF4-FFF2-40B4-BE49-F238E27FC236}">
                <a16:creationId xmlns="" xmlns:a16="http://schemas.microsoft.com/office/drawing/2014/main" id="{D7B2C10A-8F38-4933-8401-37034DFCB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94" y="304800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15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0" y="1297781"/>
            <a:ext cx="7264400" cy="1143000"/>
          </a:xfrm>
        </p:spPr>
        <p:txBody>
          <a:bodyPr>
            <a:normAutofit/>
          </a:bodyPr>
          <a:lstStyle/>
          <a:p>
            <a:r>
              <a:rPr lang="sr-Cyrl-RS" sz="2800" b="1" dirty="0"/>
              <a:t>Јавни конкурс за подршку јединицама </a:t>
            </a:r>
            <a:br>
              <a:rPr lang="sr-Cyrl-RS" sz="2800" b="1" dirty="0"/>
            </a:br>
            <a:r>
              <a:rPr lang="sr-Cyrl-RS" sz="2800" b="1" dirty="0"/>
              <a:t>локалне самоуправе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743200"/>
            <a:ext cx="7061199" cy="2209800"/>
          </a:xfrm>
        </p:spPr>
        <p:txBody>
          <a:bodyPr>
            <a:normAutofit/>
          </a:bodyPr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На конкурс се пријавило 56 јединица локалних самоуправа (ЈЛС) које имају основану канцеларију за младе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Административно-техничку проверу је прошло 31 ЈЛС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За финансирање је одобрено 27 пројеката у укупном износу од 54.988.024,86 </a:t>
            </a:r>
            <a:r>
              <a:rPr lang="sr-Cyrl-RS" sz="1800" dirty="0" smtClean="0"/>
              <a:t>динара </a:t>
            </a:r>
            <a:endParaRPr lang="sr-Cyrl-RS" sz="1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sr-Cyrl-RS" sz="1800" dirty="0"/>
              <a:t>Од 27 одобрених </a:t>
            </a:r>
            <a:r>
              <a:rPr lang="sr-Cyrl-RS" sz="1800" dirty="0" smtClean="0"/>
              <a:t>пројеката, пет </a:t>
            </a:r>
            <a:r>
              <a:rPr lang="sr-Cyrl-RS" sz="1800" dirty="0"/>
              <a:t>(</a:t>
            </a:r>
            <a:r>
              <a:rPr lang="sr-Cyrl-RS" sz="1800" dirty="0" smtClean="0"/>
              <a:t>18,5</a:t>
            </a:r>
            <a:r>
              <a:rPr lang="sr-Cyrl-RS" sz="1800" dirty="0"/>
              <a:t>%) је додељено градским општинама у Београду, а 2</a:t>
            </a:r>
            <a:r>
              <a:rPr lang="sr-Latn-RS" sz="1800" dirty="0"/>
              <a:t>2</a:t>
            </a:r>
            <a:r>
              <a:rPr lang="sr-Cyrl-RS" sz="1800" dirty="0"/>
              <a:t> (</a:t>
            </a:r>
            <a:r>
              <a:rPr lang="sr-Latn-RS" sz="1800" dirty="0" smtClean="0"/>
              <a:t>81</a:t>
            </a:r>
            <a:r>
              <a:rPr lang="sr-Cyrl-RS" sz="1800" dirty="0" smtClean="0"/>
              <a:t>,</a:t>
            </a:r>
            <a:r>
              <a:rPr lang="sr-Latn-RS" sz="1800" dirty="0" smtClean="0"/>
              <a:t>5</a:t>
            </a:r>
            <a:r>
              <a:rPr lang="sr-Cyrl-RS" sz="1800" dirty="0" smtClean="0"/>
              <a:t>%) </a:t>
            </a:r>
            <a:r>
              <a:rPr lang="sr-Cyrl-RS" sz="1800" dirty="0"/>
              <a:t>је додељено другим ЈЛС</a:t>
            </a:r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577850" y="4267200"/>
          <a:ext cx="47879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3" descr="Znak-cirilica.jpg">
            <a:extLst>
              <a:ext uri="{FF2B5EF4-FFF2-40B4-BE49-F238E27FC236}">
                <a16:creationId xmlns="" xmlns:a16="http://schemas.microsoft.com/office/drawing/2014/main" id="{8EB761AD-58A9-4315-86E7-65FDFB42B9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36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33" y="1676401"/>
            <a:ext cx="3879850" cy="4065059"/>
          </a:xfrm>
        </p:spPr>
        <p:txBody>
          <a:bodyPr>
            <a:normAutofit/>
          </a:bodyPr>
          <a:lstStyle/>
          <a:p>
            <a:r>
              <a:rPr lang="ru-RU" sz="2800" b="1" dirty="0"/>
              <a:t>Мапа округа за јавни конкурс за подршку јединицама локалне самоуправе </a:t>
            </a:r>
            <a:br>
              <a:rPr lang="ru-RU" sz="2800" b="1" dirty="0"/>
            </a:br>
            <a:endParaRPr lang="en-GB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773" y="304801"/>
            <a:ext cx="4881150" cy="6374830"/>
          </a:xfrm>
        </p:spPr>
      </p:pic>
      <p:pic>
        <p:nvPicPr>
          <p:cNvPr id="5" name="Picture 3" descr="Znak-cirilica.jpg">
            <a:extLst>
              <a:ext uri="{FF2B5EF4-FFF2-40B4-BE49-F238E27FC236}">
                <a16:creationId xmlns="" xmlns:a16="http://schemas.microsoft.com/office/drawing/2014/main" id="{45EE69BA-5A6C-4897-870F-373884ACA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" y="217487"/>
            <a:ext cx="1797183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1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652</Words>
  <Application>Microsoft Office PowerPoint</Application>
  <PresentationFormat>A4 Paper (210x297 mm)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Јул 2021. године</vt:lpstr>
      <vt:lpstr>PowerPoint Presentation</vt:lpstr>
      <vt:lpstr>Поднете пријаве</vt:lpstr>
      <vt:lpstr> Административна провера</vt:lpstr>
      <vt:lpstr>Број пројеката и додељена средства</vt:lpstr>
      <vt:lpstr>Територијална покривеност</vt:lpstr>
      <vt:lpstr>Мапа округа за три јавна конкурса:  - реализација НСМ - запошљавање - развој омладинске    политике</vt:lpstr>
      <vt:lpstr>Јавни конкурс за подршку јединицама  локалне самоуправе</vt:lpstr>
      <vt:lpstr>Мапа округа за јавни конкурс за подршку јединицама локалне самоуправе  </vt:lpstr>
      <vt:lpstr>Јавни конкурс за подршку изради  докумената јавних политика и прописа</vt:lpstr>
      <vt:lpstr>Територијална покривеност активностима                        за све  конкурсе</vt:lpstr>
      <vt:lpstr>Додељена средства за све конкурсе</vt:lpstr>
      <vt:lpstr>Мапа округа за свих пет јавних конкурса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Jавни конкурс за финансирање и суфинансирање програма и пројеката за спровођење циљева Националне стратегије за младе и програма „Млади су закон”   Јавни конкурс за стимулисање различитих облика запошљавања, самозапошљавања и предузетништва младих   Jавни конкурс за развој и спровођење омладинске политике 2021</dc:title>
  <dc:creator>MOS-O2</dc:creator>
  <cp:lastModifiedBy>MOS-O2</cp:lastModifiedBy>
  <cp:revision>76</cp:revision>
  <dcterms:created xsi:type="dcterms:W3CDTF">2006-08-16T00:00:00Z</dcterms:created>
  <dcterms:modified xsi:type="dcterms:W3CDTF">2021-07-12T09:23:42Z</dcterms:modified>
</cp:coreProperties>
</file>