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60" r:id="rId3"/>
    <p:sldId id="264" r:id="rId4"/>
    <p:sldId id="265" r:id="rId5"/>
    <p:sldId id="267" r:id="rId6"/>
    <p:sldId id="263" r:id="rId7"/>
    <p:sldId id="317" r:id="rId8"/>
    <p:sldId id="322" r:id="rId9"/>
    <p:sldId id="368" r:id="rId10"/>
    <p:sldId id="320" r:id="rId11"/>
    <p:sldId id="307" r:id="rId12"/>
    <p:sldId id="318" r:id="rId13"/>
    <p:sldId id="339" r:id="rId14"/>
    <p:sldId id="340" r:id="rId15"/>
    <p:sldId id="341" r:id="rId16"/>
    <p:sldId id="266" r:id="rId17"/>
    <p:sldId id="268" r:id="rId18"/>
    <p:sldId id="257" r:id="rId19"/>
    <p:sldId id="258" r:id="rId20"/>
    <p:sldId id="259" r:id="rId21"/>
    <p:sldId id="261" r:id="rId22"/>
    <p:sldId id="262" r:id="rId23"/>
    <p:sldId id="345" r:id="rId24"/>
    <p:sldId id="269" r:id="rId25"/>
    <p:sldId id="274" r:id="rId26"/>
    <p:sldId id="270" r:id="rId27"/>
    <p:sldId id="308" r:id="rId28"/>
    <p:sldId id="309" r:id="rId29"/>
    <p:sldId id="369" r:id="rId30"/>
    <p:sldId id="370" r:id="rId31"/>
    <p:sldId id="271" r:id="rId32"/>
    <p:sldId id="275" r:id="rId33"/>
    <p:sldId id="276" r:id="rId34"/>
    <p:sldId id="310" r:id="rId35"/>
    <p:sldId id="278" r:id="rId36"/>
    <p:sldId id="279" r:id="rId37"/>
    <p:sldId id="272" r:id="rId38"/>
    <p:sldId id="273" r:id="rId39"/>
    <p:sldId id="283" r:id="rId40"/>
    <p:sldId id="347" r:id="rId41"/>
    <p:sldId id="346" r:id="rId42"/>
    <p:sldId id="319" r:id="rId43"/>
    <p:sldId id="280" r:id="rId44"/>
    <p:sldId id="371" r:id="rId45"/>
    <p:sldId id="284" r:id="rId46"/>
    <p:sldId id="285" r:id="rId47"/>
    <p:sldId id="286" r:id="rId48"/>
    <p:sldId id="287" r:id="rId49"/>
    <p:sldId id="372" r:id="rId50"/>
    <p:sldId id="281" r:id="rId51"/>
    <p:sldId id="288" r:id="rId52"/>
    <p:sldId id="289" r:id="rId53"/>
    <p:sldId id="366" r:id="rId54"/>
    <p:sldId id="367" r:id="rId55"/>
    <p:sldId id="290" r:id="rId56"/>
    <p:sldId id="306" r:id="rId57"/>
    <p:sldId id="291" r:id="rId58"/>
    <p:sldId id="361" r:id="rId59"/>
    <p:sldId id="362" r:id="rId60"/>
    <p:sldId id="292" r:id="rId61"/>
    <p:sldId id="282" r:id="rId62"/>
    <p:sldId id="297" r:id="rId63"/>
    <p:sldId id="293" r:id="rId64"/>
    <p:sldId id="298" r:id="rId65"/>
    <p:sldId id="348" r:id="rId66"/>
    <p:sldId id="360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nezana" initials="ss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AB5058-515D-476C-8C6E-F5FB0950CEA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024897-675B-49BA-9F93-82A461D2ADE3}">
      <dgm:prSet phldrT="[Text]" custT="1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sr-Cyrl-RS" sz="2400" dirty="0" smtClean="0"/>
            <a:t>Ukazuju na napredak planiranih promena ka ostvarenju ciljeva </a:t>
          </a:r>
          <a:endParaRPr lang="en-US" sz="2400" dirty="0"/>
        </a:p>
      </dgm:t>
    </dgm:pt>
    <dgm:pt modelId="{B809DF25-CD8D-4A98-BCE9-BC6AA451BF3F}" type="parTrans" cxnId="{E14FD664-B5AF-4A6D-AA3F-7680417768AA}">
      <dgm:prSet/>
      <dgm:spPr/>
      <dgm:t>
        <a:bodyPr/>
        <a:lstStyle/>
        <a:p>
          <a:endParaRPr lang="en-US"/>
        </a:p>
      </dgm:t>
    </dgm:pt>
    <dgm:pt modelId="{255E094D-620E-4960-8F69-2191F4DF5729}" type="sibTrans" cxnId="{E14FD664-B5AF-4A6D-AA3F-7680417768AA}">
      <dgm:prSet/>
      <dgm:spPr/>
      <dgm:t>
        <a:bodyPr/>
        <a:lstStyle/>
        <a:p>
          <a:endParaRPr lang="en-US"/>
        </a:p>
      </dgm:t>
    </dgm:pt>
    <dgm:pt modelId="{E0A1C05A-7A5C-4A52-BFB4-E47FA74E461D}">
      <dgm:prSet custT="1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sr-Cyrl-RS" sz="2400" dirty="0" smtClean="0"/>
            <a:t>Daju uvid u to da li smo na planiranom putu, ili koliko odstupamo od njega</a:t>
          </a:r>
          <a:endParaRPr lang="en-US" sz="2400" dirty="0" smtClean="0"/>
        </a:p>
      </dgm:t>
    </dgm:pt>
    <dgm:pt modelId="{8B191745-BECF-4944-B302-AC1875C51BC5}" type="parTrans" cxnId="{C8D9883A-CB6A-4185-A0D2-14275A98FD2C}">
      <dgm:prSet/>
      <dgm:spPr/>
      <dgm:t>
        <a:bodyPr/>
        <a:lstStyle/>
        <a:p>
          <a:endParaRPr lang="en-US"/>
        </a:p>
      </dgm:t>
    </dgm:pt>
    <dgm:pt modelId="{06EE0DC9-CFE7-495D-85CE-137407D22207}" type="sibTrans" cxnId="{C8D9883A-CB6A-4185-A0D2-14275A98FD2C}">
      <dgm:prSet/>
      <dgm:spPr/>
      <dgm:t>
        <a:bodyPr/>
        <a:lstStyle/>
        <a:p>
          <a:endParaRPr lang="en-US"/>
        </a:p>
      </dgm:t>
    </dgm:pt>
    <dgm:pt modelId="{66CD704E-BDA7-43F8-B528-984703CB01C0}">
      <dgm:prSet phldrT="[Text]" custT="1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r>
            <a:rPr lang="sr-Cyrl-RS" sz="2400" dirty="0" smtClean="0"/>
            <a:t>Identifikuju teškoće u procesu sprovođenja politike </a:t>
          </a:r>
          <a:endParaRPr lang="en-US" sz="2400" dirty="0"/>
        </a:p>
      </dgm:t>
    </dgm:pt>
    <dgm:pt modelId="{77C67F0A-DE65-4A37-8AEC-F39CE5CB91C3}" type="sibTrans" cxnId="{350C76D0-67EB-44EE-B40C-EDA98F7351FA}">
      <dgm:prSet/>
      <dgm:spPr/>
      <dgm:t>
        <a:bodyPr/>
        <a:lstStyle/>
        <a:p>
          <a:endParaRPr lang="en-US"/>
        </a:p>
      </dgm:t>
    </dgm:pt>
    <dgm:pt modelId="{51E73933-12D3-4D25-954E-13F61F6DDE99}" type="parTrans" cxnId="{350C76D0-67EB-44EE-B40C-EDA98F7351FA}">
      <dgm:prSet/>
      <dgm:spPr/>
      <dgm:t>
        <a:bodyPr/>
        <a:lstStyle/>
        <a:p>
          <a:endParaRPr lang="en-US"/>
        </a:p>
      </dgm:t>
    </dgm:pt>
    <dgm:pt modelId="{D65705C2-983B-4092-A73A-B41EBAE140A2}">
      <dgm:prSet custT="1"/>
      <dgm:spPr>
        <a:gradFill flip="none" rotWithShape="0">
          <a:gsLst>
            <a:gs pos="0">
              <a:srgbClr val="008080">
                <a:shade val="30000"/>
                <a:satMod val="115000"/>
              </a:srgbClr>
            </a:gs>
            <a:gs pos="50000">
              <a:srgbClr val="008080">
                <a:shade val="67500"/>
                <a:satMod val="115000"/>
              </a:srgbClr>
            </a:gs>
            <a:gs pos="100000">
              <a:srgbClr val="008080">
                <a:shade val="100000"/>
                <a:satMod val="115000"/>
              </a:srgbClr>
            </a:gs>
          </a:gsLst>
          <a:lin ang="0" scaled="1"/>
          <a:tileRect/>
        </a:gradFill>
      </dgm:spPr>
      <dgm:t>
        <a:bodyPr/>
        <a:lstStyle/>
        <a:p>
          <a:pPr>
            <a:spcAft>
              <a:spcPts val="0"/>
            </a:spcAft>
          </a:pPr>
          <a:r>
            <a:rPr lang="sr-Cyrl-RS" sz="2400" dirty="0" smtClean="0"/>
            <a:t>Pružaju</a:t>
          </a:r>
        </a:p>
        <a:p>
          <a:pPr>
            <a:spcAft>
              <a:spcPts val="0"/>
            </a:spcAft>
          </a:pPr>
          <a:r>
            <a:rPr lang="sr-Cyrl-RS" sz="2400" dirty="0" smtClean="0"/>
            <a:t>informacije koje su odgovor na pitanja koja se postavljaju tokom praćenja i vrednovanja</a:t>
          </a:r>
          <a:endParaRPr lang="en-US" sz="2400" dirty="0" smtClean="0"/>
        </a:p>
      </dgm:t>
    </dgm:pt>
    <dgm:pt modelId="{7D32C0BF-9A04-4D59-BE6E-E01B1A3F70C3}" type="parTrans" cxnId="{4CA73035-D035-424C-8F3E-3A970DA4C3F2}">
      <dgm:prSet/>
      <dgm:spPr/>
      <dgm:t>
        <a:bodyPr/>
        <a:lstStyle/>
        <a:p>
          <a:endParaRPr lang="sr-Cyrl-RS"/>
        </a:p>
      </dgm:t>
    </dgm:pt>
    <dgm:pt modelId="{47433240-AE3A-4892-851D-1A89CF4882D4}" type="sibTrans" cxnId="{4CA73035-D035-424C-8F3E-3A970DA4C3F2}">
      <dgm:prSet/>
      <dgm:spPr/>
      <dgm:t>
        <a:bodyPr/>
        <a:lstStyle/>
        <a:p>
          <a:endParaRPr lang="sr-Cyrl-RS"/>
        </a:p>
      </dgm:t>
    </dgm:pt>
    <dgm:pt modelId="{CE5CE48C-C1F4-4550-85F8-E61E5C3A2391}" type="pres">
      <dgm:prSet presAssocID="{93AB5058-515D-476C-8C6E-F5FB0950CEA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F89525AA-E258-4CB7-9632-502886CA01A3}" type="pres">
      <dgm:prSet presAssocID="{66CD704E-BDA7-43F8-B528-984703CB01C0}" presName="node" presStyleLbl="node1" presStyleIdx="0" presStyleCnt="4" custLinFactX="100000" custLinFactNeighborX="102521" custLinFactNeighborY="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4CCFDB-59CC-469B-AAC2-D0472215BAD9}" type="pres">
      <dgm:prSet presAssocID="{77C67F0A-DE65-4A37-8AEC-F39CE5CB91C3}" presName="sibTrans" presStyleCnt="0"/>
      <dgm:spPr/>
    </dgm:pt>
    <dgm:pt modelId="{DB6BD149-FCB4-4B5E-B00E-6DB0D75682DC}" type="pres">
      <dgm:prSet presAssocID="{24024897-675B-49BA-9F93-82A461D2ADE3}" presName="node" presStyleLbl="node1" presStyleIdx="1" presStyleCnt="4" custLinFactX="98523" custLinFactNeighborX="100000" custLinFactNeighborY="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CBBBC9-B75C-4303-B56C-732F7C4AF835}" type="pres">
      <dgm:prSet presAssocID="{255E094D-620E-4960-8F69-2191F4DF5729}" presName="sibTrans" presStyleCnt="0"/>
      <dgm:spPr/>
    </dgm:pt>
    <dgm:pt modelId="{81A7E41A-8C73-417A-8347-FAA5AC30071E}" type="pres">
      <dgm:prSet presAssocID="{E0A1C05A-7A5C-4A52-BFB4-E47FA74E461D}" presName="node" presStyleLbl="node1" presStyleIdx="2" presStyleCnt="4" custLinFactX="100000" custLinFactNeighborX="101359" custLinFactNeighborY="331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17430E5A-DC22-4D21-BF2A-119732B07898}" type="pres">
      <dgm:prSet presAssocID="{06EE0DC9-CFE7-495D-85CE-137407D22207}" presName="sibTrans" presStyleCnt="0"/>
      <dgm:spPr/>
    </dgm:pt>
    <dgm:pt modelId="{215A8888-8C04-4366-9325-01F7C4C96141}" type="pres">
      <dgm:prSet presAssocID="{D65705C2-983B-4092-A73A-B41EBAE140A2}" presName="node" presStyleLbl="node1" presStyleIdx="3" presStyleCnt="4" custLinFactX="-300000" custLinFactNeighborX="-301359" custLinFactNeighborY="-1179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C8D9883A-CB6A-4185-A0D2-14275A98FD2C}" srcId="{93AB5058-515D-476C-8C6E-F5FB0950CEA0}" destId="{E0A1C05A-7A5C-4A52-BFB4-E47FA74E461D}" srcOrd="2" destOrd="0" parTransId="{8B191745-BECF-4944-B302-AC1875C51BC5}" sibTransId="{06EE0DC9-CFE7-495D-85CE-137407D22207}"/>
    <dgm:cxn modelId="{47C650EF-64D1-4148-B810-251FB271DE90}" type="presOf" srcId="{93AB5058-515D-476C-8C6E-F5FB0950CEA0}" destId="{CE5CE48C-C1F4-4550-85F8-E61E5C3A2391}" srcOrd="0" destOrd="0" presId="urn:microsoft.com/office/officeart/2005/8/layout/hList6"/>
    <dgm:cxn modelId="{DC9F38DA-310F-40DA-B2AE-E7E38956A480}" type="presOf" srcId="{E0A1C05A-7A5C-4A52-BFB4-E47FA74E461D}" destId="{81A7E41A-8C73-417A-8347-FAA5AC30071E}" srcOrd="0" destOrd="0" presId="urn:microsoft.com/office/officeart/2005/8/layout/hList6"/>
    <dgm:cxn modelId="{4CA73035-D035-424C-8F3E-3A970DA4C3F2}" srcId="{93AB5058-515D-476C-8C6E-F5FB0950CEA0}" destId="{D65705C2-983B-4092-A73A-B41EBAE140A2}" srcOrd="3" destOrd="0" parTransId="{7D32C0BF-9A04-4D59-BE6E-E01B1A3F70C3}" sibTransId="{47433240-AE3A-4892-851D-1A89CF4882D4}"/>
    <dgm:cxn modelId="{28604282-998C-4992-B62D-62C6B620742E}" type="presOf" srcId="{24024897-675B-49BA-9F93-82A461D2ADE3}" destId="{DB6BD149-FCB4-4B5E-B00E-6DB0D75682DC}" srcOrd="0" destOrd="0" presId="urn:microsoft.com/office/officeart/2005/8/layout/hList6"/>
    <dgm:cxn modelId="{0308D638-2B90-4A4D-B45C-71F2CD654E99}" type="presOf" srcId="{66CD704E-BDA7-43F8-B528-984703CB01C0}" destId="{F89525AA-E258-4CB7-9632-502886CA01A3}" srcOrd="0" destOrd="0" presId="urn:microsoft.com/office/officeart/2005/8/layout/hList6"/>
    <dgm:cxn modelId="{350C76D0-67EB-44EE-B40C-EDA98F7351FA}" srcId="{93AB5058-515D-476C-8C6E-F5FB0950CEA0}" destId="{66CD704E-BDA7-43F8-B528-984703CB01C0}" srcOrd="0" destOrd="0" parTransId="{51E73933-12D3-4D25-954E-13F61F6DDE99}" sibTransId="{77C67F0A-DE65-4A37-8AEC-F39CE5CB91C3}"/>
    <dgm:cxn modelId="{9B82B2CA-6B86-4237-9B21-B8B54B25D748}" type="presOf" srcId="{D65705C2-983B-4092-A73A-B41EBAE140A2}" destId="{215A8888-8C04-4366-9325-01F7C4C96141}" srcOrd="0" destOrd="0" presId="urn:microsoft.com/office/officeart/2005/8/layout/hList6"/>
    <dgm:cxn modelId="{E14FD664-B5AF-4A6D-AA3F-7680417768AA}" srcId="{93AB5058-515D-476C-8C6E-F5FB0950CEA0}" destId="{24024897-675B-49BA-9F93-82A461D2ADE3}" srcOrd="1" destOrd="0" parTransId="{B809DF25-CD8D-4A98-BCE9-BC6AA451BF3F}" sibTransId="{255E094D-620E-4960-8F69-2191F4DF5729}"/>
    <dgm:cxn modelId="{AD15BFD1-4799-4408-94D2-CED9A1A3199A}" type="presParOf" srcId="{CE5CE48C-C1F4-4550-85F8-E61E5C3A2391}" destId="{F89525AA-E258-4CB7-9632-502886CA01A3}" srcOrd="0" destOrd="0" presId="urn:microsoft.com/office/officeart/2005/8/layout/hList6"/>
    <dgm:cxn modelId="{31B8C3D6-7A39-4E15-8890-6E40E9C1A750}" type="presParOf" srcId="{CE5CE48C-C1F4-4550-85F8-E61E5C3A2391}" destId="{B24CCFDB-59CC-469B-AAC2-D0472215BAD9}" srcOrd="1" destOrd="0" presId="urn:microsoft.com/office/officeart/2005/8/layout/hList6"/>
    <dgm:cxn modelId="{2797ED90-C465-46F5-9B52-C9A6DF0BD0F3}" type="presParOf" srcId="{CE5CE48C-C1F4-4550-85F8-E61E5C3A2391}" destId="{DB6BD149-FCB4-4B5E-B00E-6DB0D75682DC}" srcOrd="2" destOrd="0" presId="urn:microsoft.com/office/officeart/2005/8/layout/hList6"/>
    <dgm:cxn modelId="{C8C791BB-A4F4-4299-AC11-CF67F8FCEE4B}" type="presParOf" srcId="{CE5CE48C-C1F4-4550-85F8-E61E5C3A2391}" destId="{3DCBBBC9-B75C-4303-B56C-732F7C4AF835}" srcOrd="3" destOrd="0" presId="urn:microsoft.com/office/officeart/2005/8/layout/hList6"/>
    <dgm:cxn modelId="{78682351-F5BB-4C50-A506-DE1D25C1A46E}" type="presParOf" srcId="{CE5CE48C-C1F4-4550-85F8-E61E5C3A2391}" destId="{81A7E41A-8C73-417A-8347-FAA5AC30071E}" srcOrd="4" destOrd="0" presId="urn:microsoft.com/office/officeart/2005/8/layout/hList6"/>
    <dgm:cxn modelId="{4EDA3160-A8B2-43B4-B595-1BDD45DD9713}" type="presParOf" srcId="{CE5CE48C-C1F4-4550-85F8-E61E5C3A2391}" destId="{17430E5A-DC22-4D21-BF2A-119732B07898}" srcOrd="5" destOrd="0" presId="urn:microsoft.com/office/officeart/2005/8/layout/hList6"/>
    <dgm:cxn modelId="{EA620E67-003E-47E7-8194-F9B4069A6B63}" type="presParOf" srcId="{CE5CE48C-C1F4-4550-85F8-E61E5C3A2391}" destId="{215A8888-8C04-4366-9325-01F7C4C96141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1F31D-B293-4D26-943E-106F58472B20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A8A36-EA37-4D2B-B061-D9A920681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6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75E130-A7D4-4F84-9B9D-97DB7E459189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6125"/>
            <a:ext cx="6626225" cy="372745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C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16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46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371629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47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72441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48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44294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Korelacija: mera – izlazni rezultat, posebni cilj - ishod, opšti cilj - efekat</a:t>
            </a: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51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674187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52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661899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55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982089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57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173120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60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7265933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62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5697597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64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7708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B5AA0A-897D-4641-9017-6AB2BD7629F9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6125"/>
            <a:ext cx="6626225" cy="372745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C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43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32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2703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33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157543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9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D7F65E-3CBE-4D4A-894E-32AA50A53F8E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6125"/>
            <a:ext cx="6626225" cy="3727450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C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471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35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559830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36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875056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Приликом идентификације могућих инструмената јавних политика, потенцијалних ефеката које ће ови инструменти проузроковати у пракси примене и избора оптималног решења, потребно је консултовати заинтересоване стране, као и упоредне анализе решења сличних проблема у другим земљама.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8E691-51ED-4F68-ACA3-B92BE8D0BF0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71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BC1F3-1E86-4189-84CC-888A168F4EF6}" type="slidenum">
              <a:rPr lang="sr-Cyrl-RS" smtClean="0"/>
              <a:t>45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57876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13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3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56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ACC5A-DEA2-4BD2-982A-CB2D18C6E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28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0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8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65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94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7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1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25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BE65F-6C4A-408D-9EA1-0C9A1C36501F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EEDA-ADEC-4D6A-90E5-36C4E6900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0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0614" y="1122363"/>
            <a:ext cx="9672034" cy="3677410"/>
          </a:xfrm>
        </p:spPr>
        <p:txBody>
          <a:bodyPr>
            <a:normAutofit/>
          </a:bodyPr>
          <a:lstStyle/>
          <a:p>
            <a:r>
              <a:rPr lang="sr-Cyrl-RS" sz="3600" b="1" dirty="0" smtClean="0">
                <a:solidFill>
                  <a:schemeClr val="bg1"/>
                </a:solidFill>
                <a:latin typeface="+mn-lt"/>
              </a:rPr>
              <a:t>PLANIRANJE I SPROVOĐENJE PROGRAMA RAZVOJA SPORTA U JLS</a:t>
            </a:r>
            <a:br>
              <a:rPr lang="sr-Cyrl-RS" sz="3600" b="1" dirty="0" smtClean="0">
                <a:solidFill>
                  <a:schemeClr val="bg1"/>
                </a:solidFill>
                <a:latin typeface="+mn-lt"/>
              </a:rPr>
            </a:br>
            <a:r>
              <a:rPr lang="sr-Cyrl-RS" sz="3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Cyrl-RS" sz="3600" b="1" dirty="0">
                <a:solidFill>
                  <a:schemeClr val="bg1"/>
                </a:solidFill>
                <a:latin typeface="+mn-lt"/>
              </a:rPr>
            </a:br>
            <a:r>
              <a:rPr lang="sr-Cyrl-RS" sz="3600" b="1" dirty="0" smtClean="0">
                <a:solidFill>
                  <a:schemeClr val="bg1"/>
                </a:solidFill>
                <a:latin typeface="+mn-lt"/>
              </a:rPr>
              <a:t>PRVA SESIJA</a:t>
            </a:r>
            <a:r>
              <a:rPr lang="sr-Cyrl-RS" sz="36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Cyrl-RS" sz="3600" b="1" dirty="0">
                <a:solidFill>
                  <a:schemeClr val="bg1"/>
                </a:solidFill>
                <a:latin typeface="+mn-lt"/>
              </a:rPr>
            </a:br>
            <a:r>
              <a:rPr lang="sr-Cyrl-RS" sz="3600" b="1" dirty="0" smtClean="0">
                <a:solidFill>
                  <a:schemeClr val="bg1"/>
                </a:solidFill>
                <a:latin typeface="+mn-lt"/>
              </a:rPr>
              <a:t>Oktobar, </a:t>
            </a:r>
            <a:r>
              <a:rPr lang="sr-Cyrl-RS" sz="3600" b="1" dirty="0">
                <a:solidFill>
                  <a:schemeClr val="bg1"/>
                </a:solidFill>
                <a:latin typeface="+mn-lt"/>
              </a:rPr>
              <a:t>2015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99773"/>
            <a:ext cx="9144000" cy="1655762"/>
          </a:xfrm>
        </p:spPr>
        <p:txBody>
          <a:bodyPr/>
          <a:lstStyle/>
          <a:p>
            <a:r>
              <a:rPr lang="sr-Cyrl-RS" dirty="0" smtClean="0">
                <a:solidFill>
                  <a:schemeClr val="bg1"/>
                </a:solidFill>
              </a:rPr>
              <a:t>Ministarstvo omladine i sporta</a:t>
            </a:r>
          </a:p>
          <a:p>
            <a:r>
              <a:rPr lang="sr-Cyrl-RS" dirty="0" smtClean="0">
                <a:solidFill>
                  <a:schemeClr val="bg1"/>
                </a:solidFill>
              </a:rPr>
              <a:t>Stalna konferencija gradova i opština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93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1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KORACI U PRIPREMI PROGRAMA RAZVOJA SPORTA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9310"/>
            <a:ext cx="10993582" cy="523428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r-Cyrl-RS" sz="3400" b="1" dirty="0" smtClean="0"/>
              <a:t>Priprema </a:t>
            </a:r>
            <a:r>
              <a:rPr lang="en-US" sz="3400" dirty="0" smtClean="0"/>
              <a:t>– </a:t>
            </a:r>
            <a:r>
              <a:rPr lang="sr-Cyrl-RS" sz="3400" dirty="0" smtClean="0"/>
              <a:t>imenovanje predsednika i članova Radne grupe i podgupa za određene oblasti, kao i imenovanje koordinatora; Izrada </a:t>
            </a:r>
            <a:r>
              <a:rPr lang="sr-Cyrl-RS" sz="3400" dirty="0"/>
              <a:t>plana rada (metodologija rada</a:t>
            </a:r>
            <a:r>
              <a:rPr lang="sr-Cyrl-CS" sz="3400" dirty="0"/>
              <a:t>, podela zaduženja, rokovi za realizaciju predviđenih planskih faza/koraka</a:t>
            </a:r>
            <a:r>
              <a:rPr lang="sr-Cyrl-CS" sz="3400" dirty="0" smtClean="0"/>
              <a:t>)</a:t>
            </a:r>
            <a:endParaRPr lang="sr-Cyrl-RS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/>
              <a:t>Prikupljanje podataka </a:t>
            </a:r>
            <a:r>
              <a:rPr lang="en-US" sz="3400" dirty="0" smtClean="0"/>
              <a:t>– </a:t>
            </a:r>
            <a:r>
              <a:rPr lang="sr-Cyrl-RS" sz="3400" dirty="0" smtClean="0"/>
              <a:t>o stanju resursa i učesnika u sistemu sporta u JLS, potrebama učesnka u sportu, strateškom i zakonskom okviru, mogućim izvorima finansiranja 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/>
              <a:t>Analiza</a:t>
            </a:r>
            <a:r>
              <a:rPr lang="en-US" sz="3400" b="1" dirty="0" smtClean="0"/>
              <a:t> </a:t>
            </a:r>
            <a:r>
              <a:rPr lang="sr-Cyrl-RS" sz="3400" dirty="0" smtClean="0"/>
              <a:t>–</a:t>
            </a:r>
            <a:r>
              <a:rPr lang="sr-Cyrl-RS" sz="3400" b="1" dirty="0" smtClean="0"/>
              <a:t> </a:t>
            </a:r>
            <a:r>
              <a:rPr lang="sr-Cyrl-RS" sz="3400" dirty="0" smtClean="0"/>
              <a:t>sagledavanje faktičkog stanja razvoja sporta u JLS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/>
              <a:t>Definisanje prioriteta i ciljeva </a:t>
            </a:r>
            <a:r>
              <a:rPr lang="sr-Cyrl-RS" sz="3400" dirty="0" smtClean="0"/>
              <a:t>– odgovor na uočene probleme i potencijale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/>
              <a:t>Definisanje svih ostalih neophodnih elemenata Programa </a:t>
            </a:r>
            <a:r>
              <a:rPr lang="sr-Cyrl-RS" sz="3400" dirty="0" smtClean="0"/>
              <a:t>– ciljnih vrednosti (izlaznih rezultata, ishoda i efekata) i pokazatelja kojima se meri ostvareni napredak, </a:t>
            </a:r>
            <a:r>
              <a:rPr lang="sr-Cyrl-RS" sz="3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uz analizu efekata predloženih mera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>
                <a:solidFill>
                  <a:srgbClr val="008080"/>
                </a:solidFill>
              </a:rPr>
              <a:t>Izrada plana mera i aktivnosti </a:t>
            </a:r>
            <a:r>
              <a:rPr lang="sr-Cyrl-RS" sz="3400" dirty="0" smtClean="0">
                <a:solidFill>
                  <a:srgbClr val="008080"/>
                </a:solidFill>
              </a:rPr>
              <a:t>– u tabelarnoj formi, kao osnov za implementaciju programa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>
                <a:solidFill>
                  <a:srgbClr val="008080"/>
                </a:solidFill>
              </a:rPr>
              <a:t>Izrada plana praćenja i izveštavanja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3400" b="1" dirty="0" smtClean="0">
                <a:solidFill>
                  <a:srgbClr val="008080"/>
                </a:solidFill>
              </a:rPr>
              <a:t>Usvajanje Programa razvoja sporta</a:t>
            </a:r>
            <a:endParaRPr lang="sr-Cyrl-RS" sz="3400" dirty="0">
              <a:solidFill>
                <a:srgbClr val="008080"/>
              </a:solidFill>
            </a:endParaRPr>
          </a:p>
          <a:p>
            <a:pPr marL="0" indent="0">
              <a:buNone/>
            </a:pPr>
            <a:r>
              <a:rPr lang="sr-Cyrl-R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1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POČETAK PLANIRANJA – 1. KORAK - PRIPREMA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sr-Latn-CS" altLang="en-US" sz="22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sr-Cyrl-RS" altLang="en-US" sz="2400" b="1" dirty="0" smtClean="0">
                <a:solidFill>
                  <a:srgbClr val="000000"/>
                </a:solidFill>
              </a:rPr>
              <a:t>Pri u</a:t>
            </a:r>
            <a:r>
              <a:rPr lang="sr-Latn-CS" altLang="en-US" sz="2400" b="1" dirty="0" smtClean="0">
                <a:solidFill>
                  <a:srgbClr val="000000"/>
                </a:solidFill>
              </a:rPr>
              <a:t>spostavljanj</a:t>
            </a:r>
            <a:r>
              <a:rPr lang="sr-Cyrl-RS" altLang="en-US" sz="2400" b="1" dirty="0" smtClean="0">
                <a:solidFill>
                  <a:srgbClr val="000000"/>
                </a:solidFill>
              </a:rPr>
              <a:t>u</a:t>
            </a:r>
            <a:r>
              <a:rPr lang="sr-Latn-CS" altLang="en-US" sz="2400" b="1" dirty="0" smtClean="0">
                <a:solidFill>
                  <a:srgbClr val="000000"/>
                </a:solidFill>
              </a:rPr>
              <a:t> radn</a:t>
            </a:r>
            <a:r>
              <a:rPr lang="sr-Cyrl-RS" altLang="en-US" sz="2400" b="1" dirty="0" smtClean="0">
                <a:solidFill>
                  <a:srgbClr val="000000"/>
                </a:solidFill>
              </a:rPr>
              <a:t>e</a:t>
            </a:r>
            <a:r>
              <a:rPr lang="sr-Latn-CS" altLang="en-US" sz="2400" b="1" dirty="0" smtClean="0">
                <a:solidFill>
                  <a:srgbClr val="000000"/>
                </a:solidFill>
              </a:rPr>
              <a:t> grup</a:t>
            </a:r>
            <a:r>
              <a:rPr lang="sr-Cyrl-RS" altLang="en-US" sz="2400" b="1" dirty="0" smtClean="0">
                <a:solidFill>
                  <a:srgbClr val="000000"/>
                </a:solidFill>
              </a:rPr>
              <a:t>e </a:t>
            </a:r>
            <a:r>
              <a:rPr lang="sr-Latn-CS" altLang="en-US" sz="2400" b="1" dirty="0" smtClean="0">
                <a:solidFill>
                  <a:srgbClr val="000000"/>
                </a:solidFill>
              </a:rPr>
              <a:t>- imenovanja, uloge u </a:t>
            </a:r>
            <a:r>
              <a:rPr lang="sr-Cyrl-RS" altLang="en-US" sz="2400" b="1" dirty="0" smtClean="0">
                <a:solidFill>
                  <a:srgbClr val="000000"/>
                </a:solidFill>
              </a:rPr>
              <a:t>grupi (stručno, operativno i savetodavno telo)</a:t>
            </a:r>
            <a:r>
              <a:rPr lang="sr-Latn-CS" altLang="en-US" sz="2400" b="1" dirty="0" smtClean="0">
                <a:solidFill>
                  <a:srgbClr val="000000"/>
                </a:solidFill>
              </a:rPr>
              <a:t>, procedure rada</a:t>
            </a:r>
            <a:r>
              <a:rPr lang="sr-Cyrl-RS" altLang="en-US" sz="2400" b="1" dirty="0" smtClean="0">
                <a:solidFill>
                  <a:srgbClr val="000000"/>
                </a:solidFill>
              </a:rPr>
              <a:t> treba voditi računa o:</a:t>
            </a:r>
          </a:p>
          <a:p>
            <a:pPr marL="0" indent="0">
              <a:spcBef>
                <a:spcPct val="0"/>
              </a:spcBef>
              <a:buNone/>
            </a:pPr>
            <a:endParaRPr lang="sr-Cyrl-RS" altLang="en-US" sz="24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GB" sz="2400" dirty="0" smtClean="0"/>
              <a:t>R</a:t>
            </a:r>
            <a:r>
              <a:rPr lang="sr-Cyrl-CS" sz="2400" dirty="0" smtClean="0"/>
              <a:t>eprezentativnoj zastupljenosti predstavnika svih oblasti sporta, predstavnika lokalne samouprave, obrazovnih, zdravstvenih i ostalih relevantnih institucija </a:t>
            </a:r>
          </a:p>
          <a:p>
            <a:pPr>
              <a:spcBef>
                <a:spcPct val="0"/>
              </a:spcBef>
            </a:pPr>
            <a:r>
              <a:rPr lang="sr-Latn-CS" altLang="en-US" sz="2400" dirty="0" smtClean="0">
                <a:solidFill>
                  <a:srgbClr val="000000"/>
                </a:solidFill>
              </a:rPr>
              <a:t>Uključivanj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u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 upravljačke strukture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 JLS, radi odlučivanja 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u ključnim fazama planiranja 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i sprovođenja</a:t>
            </a:r>
            <a:endParaRPr lang="sr-Latn-CS" altLang="en-US" sz="24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sr-Latn-CS" altLang="en-US" sz="2400" dirty="0" smtClean="0">
                <a:solidFill>
                  <a:srgbClr val="000000"/>
                </a:solidFill>
              </a:rPr>
              <a:t>Uvođenj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u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 koncepcije upravljanja prema rezultatima kroz sistem praćenja i izveštavanja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 -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 upravljanj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e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 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Programom razvoja sporta</a:t>
            </a:r>
            <a:endParaRPr lang="sr-Cyrl-RS" altLang="en-US" sz="2400" i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sr-Latn-CS" altLang="en-US" sz="2400" dirty="0" smtClean="0">
                <a:solidFill>
                  <a:srgbClr val="000000"/>
                </a:solidFill>
              </a:rPr>
              <a:t>Koordinacij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i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 i uskla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đ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ivanj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u</a:t>
            </a:r>
            <a:r>
              <a:rPr lang="sr-Latn-CS" altLang="en-US" sz="2400" dirty="0" smtClean="0">
                <a:solidFill>
                  <a:srgbClr val="000000"/>
                </a:solidFill>
              </a:rPr>
              <a:t> svih procesa planiranja, budžetiranja, praćenja i izveštavanja na nivou </a:t>
            </a:r>
            <a:r>
              <a:rPr lang="sr-Cyrl-RS" altLang="en-US" sz="2400" dirty="0" smtClean="0">
                <a:solidFill>
                  <a:srgbClr val="000000"/>
                </a:solidFill>
              </a:rPr>
              <a:t>JLS (izrada srednjoročnih planova JLS i programskog budžeta)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2456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1. </a:t>
            </a:r>
            <a:r>
              <a:rPr lang="sr-Cyrl-RS" sz="3600" b="1" dirty="0" smtClean="0">
                <a:latin typeface="+mn-lt"/>
              </a:rPr>
              <a:t>OBIM POSLOVA RADNE GRUPE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9839"/>
            <a:ext cx="10515600" cy="4351338"/>
          </a:xfrm>
        </p:spPr>
        <p:txBody>
          <a:bodyPr>
            <a:normAutofit/>
          </a:bodyPr>
          <a:lstStyle/>
          <a:p>
            <a:endParaRPr lang="sr-Cyrl-CS" dirty="0" smtClean="0"/>
          </a:p>
          <a:p>
            <a:r>
              <a:rPr lang="sr-Cyrl-CS" dirty="0" smtClean="0"/>
              <a:t>Objedinjavanje svih raspoloživih podataka, informacija i statističkih pokazatelja o stanju u oblasti sporta u JLS</a:t>
            </a:r>
          </a:p>
          <a:p>
            <a:r>
              <a:rPr lang="sr-Cyrl-CS" dirty="0" smtClean="0"/>
              <a:t>Sprovođenje svih neophodnih analiza i utvrđivanje svih elemenata Programa; </a:t>
            </a:r>
            <a:endParaRPr lang="en-GB" dirty="0"/>
          </a:p>
          <a:p>
            <a:r>
              <a:rPr lang="sr-Cyrl-CS" dirty="0" smtClean="0"/>
              <a:t>Organizacija rada na izradi Programa i Akcionog plana za njegovo sprovođenje kroz podgrupe za izradu posebnih delova Programa – razrada posebnih ciljeva</a:t>
            </a:r>
          </a:p>
          <a:p>
            <a:r>
              <a:rPr lang="sr-Cyrl-CS" dirty="0" smtClean="0"/>
              <a:t>Koordinacija i nadzor nad sprovođenjem Programa/Akcionog plana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17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2. KORAK - PRIKUPLJANJE </a:t>
            </a:r>
            <a:r>
              <a:rPr lang="sr-Cyrl-RS" sz="3600" b="1" dirty="0">
                <a:latin typeface="+mn-lt"/>
              </a:rPr>
              <a:t>PODATAKA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7" y="1600200"/>
            <a:ext cx="10844011" cy="4925144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1341438" algn="l"/>
              </a:tabLst>
            </a:pPr>
            <a:endParaRPr lang="sr-Latn-RS" sz="3300" dirty="0"/>
          </a:p>
          <a:p>
            <a:pPr marL="0" indent="0" algn="just">
              <a:buNone/>
              <a:tabLst>
                <a:tab pos="1341438" algn="l"/>
              </a:tabLst>
            </a:pPr>
            <a:r>
              <a:rPr lang="sr-Cyrl-CS" sz="3300" dirty="0"/>
              <a:t>Prikupljanje podataka zahteva dosta vremena i povezano je sa </a:t>
            </a:r>
            <a:r>
              <a:rPr lang="sr-Cyrl-CS" sz="3300" dirty="0" smtClean="0"/>
              <a:t>troškovima, </a:t>
            </a:r>
            <a:r>
              <a:rPr lang="sr-Cyrl-CS" sz="3300" dirty="0"/>
              <a:t>pa se preporučuje izrada scenarija koji definiše:</a:t>
            </a:r>
          </a:p>
          <a:p>
            <a:pPr marL="514350" indent="-514350" algn="just">
              <a:buFont typeface="Wingdings" pitchFamily="2" charset="2"/>
              <a:buChar char="§"/>
              <a:tabLst>
                <a:tab pos="1341438" algn="l"/>
              </a:tabLst>
            </a:pPr>
            <a:r>
              <a:rPr lang="sr-Cyrl-CS" dirty="0"/>
              <a:t>Koji podaci su potrebni (vrste podataka)</a:t>
            </a:r>
          </a:p>
          <a:p>
            <a:pPr marL="514350" indent="-514350" algn="just">
              <a:buFont typeface="Wingdings" pitchFamily="2" charset="2"/>
              <a:buChar char="§"/>
              <a:tabLst>
                <a:tab pos="1341438" algn="l"/>
              </a:tabLst>
            </a:pPr>
            <a:r>
              <a:rPr lang="sr-Cyrl-CS" dirty="0"/>
              <a:t>Koji metodi prikupl</a:t>
            </a:r>
            <a:r>
              <a:rPr lang="sr-Latn-RS" dirty="0"/>
              <a:t>j</a:t>
            </a:r>
            <a:r>
              <a:rPr lang="sr-Cyrl-CS" dirty="0"/>
              <a:t>anja će se koristiti (kvantitativni/ kvalitativni)</a:t>
            </a:r>
          </a:p>
          <a:p>
            <a:pPr marL="514350" indent="-514350" algn="just">
              <a:buFont typeface="Wingdings" pitchFamily="2" charset="2"/>
              <a:buChar char="§"/>
              <a:tabLst>
                <a:tab pos="1341438" algn="l"/>
              </a:tabLst>
            </a:pPr>
            <a:r>
              <a:rPr lang="sr-Cyrl-CS" dirty="0"/>
              <a:t>Koji podaci su dostupni, a koji ne (izvori informacija)</a:t>
            </a:r>
          </a:p>
          <a:p>
            <a:pPr marL="514350" indent="-514350" algn="just">
              <a:buFont typeface="Wingdings" pitchFamily="2" charset="2"/>
              <a:buChar char="§"/>
              <a:tabLst>
                <a:tab pos="1341438" algn="l"/>
              </a:tabLst>
            </a:pPr>
            <a:r>
              <a:rPr lang="sr-Cyrl-CS" dirty="0"/>
              <a:t>Ko i u kom periodu prikuplja podatke</a:t>
            </a:r>
          </a:p>
          <a:p>
            <a:pPr marL="514350" indent="-514350" algn="just">
              <a:buFont typeface="Wingdings" pitchFamily="2" charset="2"/>
              <a:buChar char="§"/>
              <a:tabLst>
                <a:tab pos="1341438" algn="l"/>
              </a:tabLst>
            </a:pPr>
            <a:r>
              <a:rPr lang="sr-Cyrl-CS" dirty="0"/>
              <a:t>Koji resursi su potrebni za prikupljanje podataka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3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2. PRIKUPLJANJE PODATAKA</a:t>
            </a:r>
            <a:endParaRPr lang="sr-Cyrl-R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/>
              <a:t>Vrste podataka:</a:t>
            </a:r>
          </a:p>
          <a:p>
            <a:r>
              <a:rPr lang="sr-Cyrl-RS" b="1" dirty="0"/>
              <a:t>Primarni podaci </a:t>
            </a:r>
            <a:r>
              <a:rPr lang="en-US" dirty="0"/>
              <a:t>(</a:t>
            </a:r>
            <a:r>
              <a:rPr lang="sr-Cyrl-RS" dirty="0"/>
              <a:t>novi podaci</a:t>
            </a:r>
            <a:r>
              <a:rPr lang="en-US" dirty="0"/>
              <a:t>) </a:t>
            </a:r>
            <a:r>
              <a:rPr lang="en-US" dirty="0" smtClean="0"/>
              <a:t>–</a:t>
            </a:r>
            <a:r>
              <a:rPr lang="sr-Cyrl-RS" dirty="0" smtClean="0"/>
              <a:t> intervjui </a:t>
            </a:r>
            <a:r>
              <a:rPr lang="sr-Cyrl-RS" dirty="0"/>
              <a:t>sa ključnim partnerima i </a:t>
            </a:r>
            <a:r>
              <a:rPr lang="sr-Cyrl-RS" dirty="0" smtClean="0"/>
              <a:t>korisnicima – privrednim udruženjima i subjektima, OCD, </a:t>
            </a:r>
            <a:r>
              <a:rPr lang="sr-Cyrl-RS" dirty="0"/>
              <a:t>fokus grupe, intervjui sa lokalnom </a:t>
            </a:r>
            <a:r>
              <a:rPr lang="sr-Cyrl-RS" dirty="0" smtClean="0"/>
              <a:t>zajednicom </a:t>
            </a: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r>
              <a:rPr lang="sr-Cyrl-RS" b="1" dirty="0"/>
              <a:t>Sekundarni podaci </a:t>
            </a:r>
            <a:r>
              <a:rPr lang="en-US" dirty="0"/>
              <a:t>(</a:t>
            </a:r>
            <a:r>
              <a:rPr lang="sr-Cyrl-RS" dirty="0"/>
              <a:t>postojeći podaci</a:t>
            </a:r>
            <a:r>
              <a:rPr lang="en-US" dirty="0"/>
              <a:t>) – </a:t>
            </a:r>
            <a:r>
              <a:rPr lang="sr-Cyrl-RS" dirty="0"/>
              <a:t>prikupljeni iz relevantnih studija i administrativnih </a:t>
            </a:r>
            <a:r>
              <a:rPr lang="sr-Cyrl-RS" dirty="0" smtClean="0"/>
              <a:t>izvora, studija slučaja, izveštaja </a:t>
            </a:r>
            <a:r>
              <a:rPr lang="sr-Cyrl-RS" dirty="0"/>
              <a:t>nacionalnih i međunarodnih institucija i </a:t>
            </a:r>
            <a:r>
              <a:rPr lang="sr-Cyrl-RS" dirty="0" smtClean="0"/>
              <a:t>organizacija</a:t>
            </a:r>
            <a:endParaRPr lang="en-US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2. PRIKUPLJANJE PODATAKA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340768"/>
            <a:ext cx="10619704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dirty="0" smtClean="0"/>
              <a:t>U prikupljanju podataka može se koristiti kvantitativni i/ili kvalitativni metod.</a:t>
            </a:r>
            <a:endParaRPr lang="sr-Latn-RS" sz="2400" dirty="0" smtClean="0"/>
          </a:p>
          <a:p>
            <a:pPr marL="0" indent="0">
              <a:buNone/>
            </a:pPr>
            <a:r>
              <a:rPr lang="sr-Cyrl-RS" sz="2400" b="1" dirty="0" smtClean="0"/>
              <a:t>Kvantitativni metod </a:t>
            </a:r>
            <a:r>
              <a:rPr lang="sr-Cyrl-RS" sz="2400" dirty="0" smtClean="0"/>
              <a:t>se oslanja na: </a:t>
            </a:r>
            <a:r>
              <a:rPr lang="sr-Cyrl-RS" sz="2400" dirty="0"/>
              <a:t>		</a:t>
            </a:r>
            <a:r>
              <a:rPr lang="sr-Cyrl-RS" sz="2400" dirty="0" smtClean="0"/>
              <a:t>	</a:t>
            </a:r>
            <a:r>
              <a:rPr lang="sr-Cyrl-RS" sz="2400" b="1" dirty="0" smtClean="0"/>
              <a:t>Kvalitativni </a:t>
            </a:r>
            <a:r>
              <a:rPr lang="sr-Cyrl-RS" sz="2400" b="1" dirty="0"/>
              <a:t>metod </a:t>
            </a:r>
            <a:r>
              <a:rPr lang="sr-Cyrl-RS" sz="2400" dirty="0"/>
              <a:t>obuhvata</a:t>
            </a:r>
            <a:r>
              <a:rPr lang="sr-Cyrl-RS" sz="2400" dirty="0" smtClean="0"/>
              <a:t>:</a:t>
            </a:r>
          </a:p>
          <a:p>
            <a:r>
              <a:rPr lang="sr-Cyrl-RS" sz="2400" dirty="0"/>
              <a:t>Baze podataka					</a:t>
            </a:r>
            <a:r>
              <a:rPr lang="sr-Cyrl-RS" sz="2400" dirty="0" smtClean="0"/>
              <a:t>- Dubinske intervjue</a:t>
            </a:r>
            <a:endParaRPr lang="sr-Cyrl-RS" sz="2400" dirty="0"/>
          </a:p>
          <a:p>
            <a:r>
              <a:rPr lang="de-DE" sz="2400" dirty="0"/>
              <a:t>S</a:t>
            </a:r>
            <a:r>
              <a:rPr lang="sr-Cyrl-RS" sz="2400" dirty="0"/>
              <a:t>tatistiku/popise					- Fokus </a:t>
            </a:r>
            <a:r>
              <a:rPr lang="sr-Cyrl-RS" sz="2400" dirty="0" smtClean="0"/>
              <a:t>grupe/diskusije</a:t>
            </a:r>
            <a:endParaRPr lang="sr-Cyrl-RS" sz="2400" dirty="0"/>
          </a:p>
          <a:p>
            <a:r>
              <a:rPr lang="de-DE" sz="2400" dirty="0"/>
              <a:t>U</a:t>
            </a:r>
            <a:r>
              <a:rPr lang="sr-Cyrl-RS" sz="2400" dirty="0"/>
              <a:t>pitnike/</a:t>
            </a:r>
            <a:r>
              <a:rPr lang="sr-Latn-RS" sz="2400" i="1" dirty="0"/>
              <a:t>check</a:t>
            </a:r>
            <a:r>
              <a:rPr lang="sr-Latn-RS" sz="2400" dirty="0"/>
              <a:t>-</a:t>
            </a:r>
            <a:r>
              <a:rPr lang="sr-Cyrl-RS" sz="2400" dirty="0"/>
              <a:t>liste				</a:t>
            </a:r>
            <a:r>
              <a:rPr lang="sr-Cyrl-RS" sz="2400" dirty="0" smtClean="0"/>
              <a:t>	- </a:t>
            </a:r>
            <a:r>
              <a:rPr lang="sr-Cyrl-RS" sz="2400" dirty="0"/>
              <a:t>Konsultacije s</a:t>
            </a:r>
            <a:r>
              <a:rPr lang="sr-Latn-RS" sz="2400" dirty="0"/>
              <a:t>a</a:t>
            </a:r>
            <a:r>
              <a:rPr lang="sr-Cyrl-RS" sz="2400" dirty="0"/>
              <a:t> </a:t>
            </a:r>
            <a:r>
              <a:rPr lang="sr-Cyrl-RS" sz="2400" dirty="0" smtClean="0"/>
              <a:t>ekspertima</a:t>
            </a:r>
            <a:endParaRPr lang="sr-Cyrl-RS" sz="2400" dirty="0"/>
          </a:p>
          <a:p>
            <a:r>
              <a:rPr lang="sr-Cyrl-RS" sz="2400" dirty="0"/>
              <a:t>Direktno posmatranje – snimanje/merenje	</a:t>
            </a:r>
            <a:r>
              <a:rPr lang="sr-Cyrl-RS" sz="2400" dirty="0" smtClean="0"/>
              <a:t>- Analizu </a:t>
            </a:r>
            <a:r>
              <a:rPr lang="sr-Cyrl-RS" sz="2400" dirty="0"/>
              <a:t>urađenih studija</a:t>
            </a:r>
            <a:endParaRPr lang="en-US" sz="2400" dirty="0"/>
          </a:p>
          <a:p>
            <a:pPr marL="0" indent="0" algn="just">
              <a:buNone/>
              <a:defRPr/>
            </a:pPr>
            <a:endParaRPr lang="ru-RU" sz="2400" dirty="0" smtClean="0"/>
          </a:p>
          <a:p>
            <a:pPr marL="0" indent="0" algn="just">
              <a:buNone/>
              <a:defRPr/>
            </a:pPr>
            <a:r>
              <a:rPr lang="ru-RU" sz="2400" dirty="0" smtClean="0"/>
              <a:t>Pri </a:t>
            </a:r>
            <a:r>
              <a:rPr lang="ru-RU" sz="2400" dirty="0"/>
              <a:t>prikupljanju podata</a:t>
            </a:r>
            <a:r>
              <a:rPr lang="sr-Latn-RS" sz="2400" dirty="0"/>
              <a:t>ka</a:t>
            </a:r>
            <a:r>
              <a:rPr lang="ru-RU" sz="2400" dirty="0"/>
              <a:t> mora se voditi računa o </a:t>
            </a:r>
            <a:r>
              <a:rPr lang="ru-RU" sz="2400" b="1" dirty="0"/>
              <a:t>pouzdanosti/o</a:t>
            </a:r>
            <a:r>
              <a:rPr lang="sr-Cyrl-CS" sz="2400" b="1" dirty="0"/>
              <a:t>bjektivnosti </a:t>
            </a:r>
            <a:r>
              <a:rPr lang="sr-Cyrl-CS" sz="2400" b="1" dirty="0" smtClean="0"/>
              <a:t>podataka</a:t>
            </a:r>
            <a:endParaRPr lang="ru-RU" sz="2400" dirty="0">
              <a:solidFill>
                <a:schemeClr val="tx2"/>
              </a:solidFill>
            </a:endParaRPr>
          </a:p>
          <a:p>
            <a:pPr marL="0" indent="0" algn="just">
              <a:buNone/>
              <a:defRPr/>
            </a:pPr>
            <a:r>
              <a:rPr lang="ru-RU" sz="2400" dirty="0"/>
              <a:t>Korišćenje nepouzdanih i pristrasnih (subjektivnih) podataka može dovesti do pogrešnih zaključaka u definisanju problema/teme čije rešenje se očekuje sprovođenjem javne </a:t>
            </a:r>
            <a:r>
              <a:rPr lang="ru-RU" sz="2400" dirty="0" smtClean="0"/>
              <a:t>politike za razvoj sporta. Koristite više izvora informacija!</a:t>
            </a:r>
            <a:endParaRPr lang="ru-RU" sz="2400" dirty="0"/>
          </a:p>
          <a:p>
            <a:pPr marL="0" indent="0">
              <a:buNone/>
            </a:pPr>
            <a:endParaRPr lang="sr-Cyrl-RS" sz="2600" dirty="0"/>
          </a:p>
          <a:p>
            <a:pPr marL="0" indent="0">
              <a:buNone/>
            </a:pPr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110" y="1590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KORAK - FAZA ANALIZE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CS" sz="2400" b="1" dirty="0" smtClean="0"/>
              <a:t>Cilj </a:t>
            </a:r>
            <a:r>
              <a:rPr lang="sr-Latn-CS" sz="2400" dirty="0" smtClean="0"/>
              <a:t>svake analize je da se dobije najcelovitija i najrealnija slika stvarnosti</a:t>
            </a:r>
            <a:r>
              <a:rPr lang="sr-Cyrl-RS" sz="2400" dirty="0" smtClean="0"/>
              <a:t>.</a:t>
            </a:r>
            <a:endParaRPr lang="sr-Latn-CS" sz="2400" dirty="0" smtClean="0"/>
          </a:p>
          <a:p>
            <a:pPr marL="0" indent="0">
              <a:lnSpc>
                <a:spcPct val="120000"/>
              </a:lnSpc>
              <a:buNone/>
            </a:pPr>
            <a:endParaRPr lang="sr-Cyrl-RS" sz="24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sr-Latn-CS" sz="2400" b="1" dirty="0" smtClean="0"/>
              <a:t>Izrada analize</a:t>
            </a:r>
            <a:r>
              <a:rPr lang="sr-Latn-CS" sz="2400" dirty="0" smtClean="0"/>
              <a:t> vrši se prema određenoj metodologiji koja se koristi u celini</a:t>
            </a:r>
            <a:r>
              <a:rPr lang="sr-Cyrl-RS" sz="2400" dirty="0" smtClean="0"/>
              <a:t>,</a:t>
            </a:r>
            <a:r>
              <a:rPr lang="sr-Latn-CS" sz="2400" dirty="0" smtClean="0"/>
              <a:t> ili se prilagođava specifičnostima </a:t>
            </a:r>
            <a:r>
              <a:rPr lang="sr-Cyrl-RS" sz="2400" dirty="0" smtClean="0"/>
              <a:t>JLS</a:t>
            </a:r>
            <a:r>
              <a:rPr lang="sr-Latn-CS" sz="2400" dirty="0" smtClean="0"/>
              <a:t>. </a:t>
            </a:r>
            <a:r>
              <a:rPr lang="sr-Cyrl-RS" sz="24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r-Cyrl-RS" sz="2400" dirty="0" smtClean="0"/>
              <a:t>Treba :</a:t>
            </a:r>
          </a:p>
          <a:p>
            <a:pPr lvl="1">
              <a:lnSpc>
                <a:spcPct val="120000"/>
              </a:lnSpc>
            </a:pPr>
            <a:r>
              <a:rPr lang="sr-Cyrl-RS" dirty="0" smtClean="0"/>
              <a:t>Definisati p</a:t>
            </a:r>
            <a:r>
              <a:rPr lang="sr-Latn-CS" dirty="0" smtClean="0"/>
              <a:t>redmet analize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</a:t>
            </a:r>
            <a:r>
              <a:rPr lang="sr-Cyrl-RS" dirty="0" smtClean="0"/>
              <a:t>zabrati </a:t>
            </a:r>
            <a:r>
              <a:rPr lang="sr-Latn-CS" dirty="0" smtClean="0"/>
              <a:t>metodologij</a:t>
            </a:r>
            <a:r>
              <a:rPr lang="sr-Cyrl-RS" dirty="0" smtClean="0"/>
              <a:t>u</a:t>
            </a:r>
            <a:r>
              <a:rPr lang="sr-Latn-CS" dirty="0" smtClean="0"/>
              <a:t> za prikupljanje i obradu podataka</a:t>
            </a:r>
          </a:p>
          <a:p>
            <a:pPr lvl="1">
              <a:lnSpc>
                <a:spcPct val="120000"/>
              </a:lnSpc>
            </a:pPr>
            <a:r>
              <a:rPr lang="sr-Latn-CS" dirty="0" smtClean="0"/>
              <a:t>Prikup</a:t>
            </a:r>
            <a:r>
              <a:rPr lang="sr-Cyrl-RS" dirty="0" smtClean="0"/>
              <a:t>iti</a:t>
            </a:r>
            <a:r>
              <a:rPr lang="sr-Latn-CS" dirty="0" smtClean="0"/>
              <a:t> podat</a:t>
            </a:r>
            <a:r>
              <a:rPr lang="sr-Cyrl-RS" dirty="0" smtClean="0"/>
              <a:t>atke</a:t>
            </a:r>
            <a:r>
              <a:rPr lang="sr-Latn-CS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sr-Latn-CS" dirty="0" smtClean="0"/>
              <a:t>Obrad</a:t>
            </a:r>
            <a:r>
              <a:rPr lang="sr-Cyrl-RS" dirty="0" smtClean="0"/>
              <a:t>iti</a:t>
            </a:r>
            <a:r>
              <a:rPr lang="sr-Latn-CS" dirty="0" smtClean="0"/>
              <a:t> (analizirati) podat</a:t>
            </a:r>
            <a:r>
              <a:rPr lang="sr-Cyrl-RS" dirty="0" smtClean="0"/>
              <a:t>ke</a:t>
            </a:r>
          </a:p>
          <a:p>
            <a:pPr lvl="1">
              <a:lnSpc>
                <a:spcPct val="120000"/>
              </a:lnSpc>
            </a:pPr>
            <a:r>
              <a:rPr lang="sr-Latn-CS" dirty="0" smtClean="0"/>
              <a:t>Kori</a:t>
            </a:r>
            <a:r>
              <a:rPr lang="sr-Cyrl-RS" dirty="0" smtClean="0"/>
              <a:t>stiti</a:t>
            </a:r>
            <a:r>
              <a:rPr lang="sr-Latn-CS" dirty="0" smtClean="0"/>
              <a:t> podat</a:t>
            </a:r>
            <a:r>
              <a:rPr lang="sr-Cyrl-RS" dirty="0" smtClean="0"/>
              <a:t>ke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6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STRATEŠKOG I ZAKONSKOG OKVIRA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42434"/>
            <a:ext cx="10868891" cy="47345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RS" b="1" dirty="0" smtClean="0"/>
              <a:t>Analiza strateškog i zakonskog okvira </a:t>
            </a:r>
            <a:r>
              <a:rPr lang="sr-Cyrl-RS" dirty="0" smtClean="0"/>
              <a:t>je neophodan prvi korak pri izradi Programa razvoja sporta u JLS, kako bi se obezbedila usklađenost sa svim nadređenim strategijama i planovima, i uspostavile dosledne veze sa dugoročnim i srednjoročnim ciljevima razvoja JLS, a preko njih i sa prioritetima države. Kompletan spisak propisa i dokumenata na supranacionalnom i nacionalnom nivou dat je u: </a:t>
            </a:r>
            <a:r>
              <a:rPr lang="sr-Cyrl-CS" b="1" dirty="0"/>
              <a:t>СПОРТ У ЈЕДИНИЦАМА ЛОКАЛНЕ </a:t>
            </a:r>
            <a:r>
              <a:rPr lang="sr-Cyrl-CS" b="1" dirty="0" smtClean="0"/>
              <a:t>САМОУПРАВЕ</a:t>
            </a:r>
            <a:r>
              <a:rPr lang="sr-Cyrl-RS" dirty="0"/>
              <a:t> </a:t>
            </a:r>
            <a:r>
              <a:rPr lang="sr-Cyrl-RS" dirty="0" smtClean="0"/>
              <a:t>- </a:t>
            </a:r>
            <a:r>
              <a:rPr lang="sr-Cyrl-CS" b="1" dirty="0" smtClean="0"/>
              <a:t>Приручник </a:t>
            </a:r>
            <a:r>
              <a:rPr lang="sr-Cyrl-CS" b="1" dirty="0"/>
              <a:t>за финансирање програма и развој </a:t>
            </a:r>
            <a:r>
              <a:rPr lang="sr-Cyrl-CS" b="1" dirty="0" smtClean="0"/>
              <a:t>спорта (SKGO)</a:t>
            </a: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Posebno se izdvajaju:</a:t>
            </a:r>
          </a:p>
          <a:p>
            <a:r>
              <a:rPr lang="sr-Cyrl-RS" b="1" dirty="0" smtClean="0"/>
              <a:t>Zakon o sportu</a:t>
            </a:r>
          </a:p>
          <a:p>
            <a:r>
              <a:rPr lang="sr-Cyrl-RS" b="1" dirty="0" smtClean="0"/>
              <a:t>Strategija razvoja sporta i Akcioni plan</a:t>
            </a:r>
          </a:p>
          <a:p>
            <a:r>
              <a:rPr lang="sr-Cyrl-RS" dirty="0" smtClean="0"/>
              <a:t>Strategija razvoja turizma</a:t>
            </a:r>
          </a:p>
          <a:p>
            <a:r>
              <a:rPr lang="sr-Cyrl-RS" dirty="0" smtClean="0"/>
              <a:t>Strategije razvoja i prostorni planovi JLS (...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095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STRATEGIJA RAZVOJA SPORTA I AKCIONI PLAN ZA NJENO SPROVOĐENJE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b="1" dirty="0" smtClean="0"/>
              <a:t>PRIORITETI</a:t>
            </a:r>
            <a:r>
              <a:rPr lang="sr-Cyrl-RS" dirty="0" smtClean="0"/>
              <a:t>:</a:t>
            </a:r>
          </a:p>
          <a:p>
            <a:pPr marL="0" indent="0">
              <a:buNone/>
            </a:pPr>
            <a:endParaRPr lang="sr-Cyrl-RS" dirty="0" smtClean="0"/>
          </a:p>
          <a:p>
            <a:pPr marL="514350" lvl="0" indent="-514350">
              <a:buFont typeface="+mj-lt"/>
              <a:buAutoNum type="arabicPeriod"/>
            </a:pPr>
            <a:r>
              <a:rPr lang="sr-Cyrl-CS" dirty="0" smtClean="0"/>
              <a:t>Razvoj sporta dece i omladine, uključujući i školski sport;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sr-Cyrl-CS" dirty="0" smtClean="0"/>
              <a:t>Povećanje obuhvata bavljenja građana sportom kroz razvoj i unapređenje sportske rekreacije;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sr-Cyrl-CS" dirty="0" smtClean="0"/>
              <a:t>Razvoj i unapređenje vrhunskog sporta;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sr-Cyrl-CS" dirty="0" smtClean="0"/>
              <a:t>Razvoj i unapređenje sportske infrastrukture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5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STRATEGIJA RAZVOJA SPORTA I AP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5151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b="1" dirty="0" smtClean="0"/>
              <a:t>Posebni ciljevi za prioritet 1: Razvoj sporta dece i omladine </a:t>
            </a:r>
            <a:r>
              <a:rPr lang="sr-Cyrl-RS" dirty="0" smtClean="0"/>
              <a:t>(</a:t>
            </a:r>
            <a:r>
              <a:rPr lang="sr-Cyrl-RS" b="1" dirty="0" smtClean="0"/>
              <a:t>Školski sport)</a:t>
            </a:r>
          </a:p>
          <a:p>
            <a:r>
              <a:rPr lang="sr-Cyrl-RS" dirty="0" smtClean="0"/>
              <a:t>Poboljšani materijalno-tehnički uslovi za realizaciju školskog sporta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Povećan broj sportskih sekcija i drugih vannastavnih sportskih aktivnosti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Povećano učešće učenika i studenata na školskim i univerzitetskim sportskim manifestacijama i sportskim takmičenjima</a:t>
            </a:r>
            <a:r>
              <a:rPr lang="en-US" dirty="0" smtClean="0"/>
              <a:t>;</a:t>
            </a:r>
            <a:endParaRPr lang="sr-Cyrl-RS" dirty="0" smtClean="0"/>
          </a:p>
          <a:p>
            <a:r>
              <a:rPr lang="sr-Cyrl-RS" dirty="0" smtClean="0"/>
              <a:t>Poboljšan stručno pedagoški rad i institucionalna saradnja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Unapređenje medijskog praćenja i promocija školskog sporta s ciljem negovanja kulture sportskog ponašanja (fer plej, nediskriminacija i dr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Unapređene veze između škola i organizacija u oblasti sporta i podstaknuti programi u sportovima koji privlače decu i omladinu.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91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CILJEVI OKRUGLOG STOLA/SEMINARA DAN 1 I 2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Autofit/>
          </a:bodyPr>
          <a:lstStyle/>
          <a:p>
            <a:r>
              <a:rPr lang="sr-Cyrl-RS" sz="3200" dirty="0" smtClean="0"/>
              <a:t>Upoznavanje sa strukturom i sadržajem Programa razvoja sporta u JLS</a:t>
            </a:r>
          </a:p>
          <a:p>
            <a:r>
              <a:rPr lang="sr-Cyrl-RS" sz="3200" dirty="0" smtClean="0"/>
              <a:t>Sagledavanje ciklusa upravljanja Programom razvoja sporta u JLS</a:t>
            </a:r>
          </a:p>
          <a:p>
            <a:r>
              <a:rPr lang="sr-Cyrl-RS" sz="3200" dirty="0" smtClean="0"/>
              <a:t>Ovladavanje analitičkim tehnikama nephodnim za njegovu izradu</a:t>
            </a:r>
          </a:p>
          <a:p>
            <a:r>
              <a:rPr lang="sr-Cyrl-RS" sz="3200" dirty="0" smtClean="0"/>
              <a:t>Priprema za definisanje svih elemenata Programa</a:t>
            </a:r>
          </a:p>
          <a:p>
            <a:r>
              <a:rPr lang="sr-Cyrl-RS" sz="3200" dirty="0" smtClean="0"/>
              <a:t>Priprema za sprovođenje, praćenje, izveštavanje i vrednovanje postignutog učinka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9560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STRATEGIJA RAZVOJA SPORTA I AP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50098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RS" b="1" dirty="0" smtClean="0"/>
              <a:t>Posebni ciljevi za prioritet 2: Povećan obuhvat bavljenja sportom u svim segmentima stanovništva</a:t>
            </a:r>
            <a:r>
              <a:rPr lang="en-US" b="1" dirty="0" smtClean="0"/>
              <a:t>, </a:t>
            </a:r>
            <a:r>
              <a:rPr lang="sr-Cyrl-RS" b="1" dirty="0" smtClean="0"/>
              <a:t>posebno žena</a:t>
            </a:r>
            <a:r>
              <a:rPr lang="en-US" b="1" dirty="0" smtClean="0"/>
              <a:t>, </a:t>
            </a:r>
            <a:r>
              <a:rPr lang="sr-Cyrl-RS" b="1" dirty="0" smtClean="0"/>
              <a:t>osoba s invaliditetom i starih (sportska rekreacija)</a:t>
            </a:r>
          </a:p>
          <a:p>
            <a:r>
              <a:rPr lang="sr-Cyrl-RS" dirty="0" smtClean="0"/>
              <a:t>Podstaknuta i ojačana svest o važnosti redovne fizičke aktivnosti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Poboljšani materijalno-tehnički uslovi u cilju dostupnosti svim građa da se bave sportom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Podstaknuto finansiranje programskih aktivnosti JLS iz oblasti sportske rekreacije i sporta osoba s invaliditetom</a:t>
            </a:r>
            <a:r>
              <a:rPr lang="en-US" dirty="0" smtClean="0"/>
              <a:t>;  </a:t>
            </a:r>
            <a:endParaRPr lang="sr-Cyrl-RS" dirty="0" smtClean="0"/>
          </a:p>
          <a:p>
            <a:r>
              <a:rPr lang="sr-Cyrl-RS" dirty="0" smtClean="0"/>
              <a:t>Definisani kriterijumi u okviru oblasti sportske rekreacije kroz pravilnike i unapređeni stručni potencijali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Unapređena saradnja sportske rekreacije s ostalim vidovima bavljenja sportom</a:t>
            </a:r>
            <a:r>
              <a:rPr lang="en-US" dirty="0" smtClean="0"/>
              <a:t>;</a:t>
            </a:r>
            <a:endParaRPr lang="sr-Cyrl-RS" dirty="0" smtClean="0"/>
          </a:p>
          <a:p>
            <a:r>
              <a:rPr lang="sr-Cyrl-RS" dirty="0"/>
              <a:t>Unapređena saradnja </a:t>
            </a:r>
            <a:r>
              <a:rPr lang="sr-Cyrl-RS" dirty="0" smtClean="0"/>
              <a:t>s udruženjima i savezima penzionera</a:t>
            </a:r>
            <a:r>
              <a:rPr lang="en-US" dirty="0" smtClean="0"/>
              <a:t>, </a:t>
            </a:r>
            <a:r>
              <a:rPr lang="sr-Cyrl-RS" dirty="0" smtClean="0"/>
              <a:t>radi povećanja obuhvata i razvoja novih oblika i sadržaja namenjenih starim osobama</a:t>
            </a:r>
            <a:r>
              <a:rPr lang="en-US" dirty="0" smtClean="0"/>
              <a:t>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131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STRATEGIJA RAZVOJA SPORTA I AP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b="1" dirty="0" smtClean="0"/>
              <a:t>Posebni ciljevi za prioritet 3: Obezbeđivanje uslova za razvoj vrhunskog sporta i stvaranje uslova za razvoj profesionalnog sporta </a:t>
            </a:r>
          </a:p>
          <a:p>
            <a:pPr marL="0" indent="0">
              <a:buNone/>
            </a:pPr>
            <a:endParaRPr lang="sr-Cyrl-RS" b="1" dirty="0" smtClean="0"/>
          </a:p>
          <a:p>
            <a:r>
              <a:rPr lang="sr-Cyrl-RS" dirty="0" smtClean="0"/>
              <a:t>Podizanje kapaciteta i dalje unapređenje stručnog rada u oblasti vrhunskog sporta</a:t>
            </a:r>
            <a:r>
              <a:rPr lang="sr-Cyrl-CS" dirty="0" smtClean="0"/>
              <a:t>; </a:t>
            </a:r>
          </a:p>
          <a:p>
            <a:pPr marL="342900" lvl="2" indent="-342900">
              <a:spcBef>
                <a:spcPts val="1000"/>
              </a:spcBef>
            </a:pPr>
            <a:r>
              <a:rPr lang="sr-Cyrl-CS" sz="2800" dirty="0" smtClean="0"/>
              <a:t>Stvaranje uslova za održavanje i dalje postizanje vrhunskog sportskog rezultata; </a:t>
            </a:r>
          </a:p>
          <a:p>
            <a:pPr marL="342900" lvl="2" indent="-342900">
              <a:spcBef>
                <a:spcPts val="1000"/>
              </a:spcBef>
            </a:pPr>
            <a:r>
              <a:rPr lang="sr-Cyrl-CS" sz="2800" dirty="0" smtClean="0"/>
              <a:t>Unapređenje uslova za razvoj sportiste do vrhunskog rezultata; </a:t>
            </a:r>
          </a:p>
          <a:p>
            <a:pPr marL="342900" lvl="2" indent="-342900">
              <a:spcBef>
                <a:spcPts val="1000"/>
              </a:spcBef>
            </a:pPr>
            <a:r>
              <a:rPr lang="sr-Cyrl-CS" sz="2800" dirty="0" smtClean="0"/>
              <a:t>Definisana i unapređena oblast profesionalnog sporta. </a:t>
            </a:r>
            <a:endParaRPr lang="en-GB" sz="2800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08153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STRATEGIJA RAZVOJA SPORTA I AP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b="1" dirty="0" smtClean="0"/>
              <a:t>Posebni ciljevi za prioritet 4:</a:t>
            </a:r>
            <a:r>
              <a:rPr lang="sr-Cyrl-RS" dirty="0" smtClean="0"/>
              <a:t> </a:t>
            </a:r>
            <a:r>
              <a:rPr lang="sr-Cyrl-RS" b="1" dirty="0" smtClean="0"/>
              <a:t>Razvijena sportska infrastruktura </a:t>
            </a:r>
          </a:p>
          <a:p>
            <a:pPr marL="0" indent="0">
              <a:buNone/>
            </a:pPr>
            <a:endParaRPr lang="sr-Cyrl-RS" b="1" dirty="0"/>
          </a:p>
          <a:p>
            <a:r>
              <a:rPr lang="sr-Cyrl-RS" dirty="0" smtClean="0"/>
              <a:t>Uspostavljena potpuna baza podataka,</a:t>
            </a:r>
            <a:r>
              <a:rPr lang="sr-Cyrl-RS" b="1" dirty="0" smtClean="0"/>
              <a:t> </a:t>
            </a:r>
            <a:r>
              <a:rPr lang="sr-Cyrl-RS" dirty="0" smtClean="0"/>
              <a:t>odnosno evidentirano i evaluirano postojeće stanje sportske infrastrukture</a:t>
            </a:r>
            <a:r>
              <a:rPr lang="en-US" dirty="0" smtClean="0"/>
              <a:t>; </a:t>
            </a:r>
            <a:endParaRPr lang="sr-Cyrl-RS" dirty="0" smtClean="0"/>
          </a:p>
          <a:p>
            <a:r>
              <a:rPr lang="sr-Cyrl-RS" dirty="0" smtClean="0"/>
              <a:t>Sistemski planirana</a:t>
            </a:r>
            <a:r>
              <a:rPr lang="en-US" dirty="0" smtClean="0"/>
              <a:t>, </a:t>
            </a:r>
            <a:r>
              <a:rPr lang="sr-Cyrl-RS" dirty="0" smtClean="0"/>
              <a:t>rekonstruisana i izrađena sportska infrastruktura</a:t>
            </a:r>
            <a:r>
              <a:rPr lang="en-US" dirty="0" smtClean="0"/>
              <a:t>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81429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31" y="2234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STRATEGIJA RAZVOJA SPORTA I AP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4" y="1549020"/>
            <a:ext cx="11500834" cy="46279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Ostali opšti ciljevi iz strategije relevantni za JLS (spisak posebnih ciljeva dat u Akcionom planu pod tačkom 8:</a:t>
            </a:r>
          </a:p>
          <a:p>
            <a:pPr marL="0" indent="0">
              <a:buNone/>
            </a:pPr>
            <a:r>
              <a:rPr lang="ru-RU" b="1" dirty="0" smtClean="0"/>
              <a:t>Podizanje kapaciteta sporta na svim nivoima vlasti: </a:t>
            </a:r>
            <a:r>
              <a:rPr lang="ru-RU" dirty="0" smtClean="0"/>
              <a:t>Uspostavljen konzistentni sistem upravljanja i finansiranja sistema sporta u RS, permanentna edukacija, uključivanje više u sistem sporta žena, marginalizovanih grupa, volontera</a:t>
            </a:r>
          </a:p>
          <a:p>
            <a:pPr marL="0" indent="0">
              <a:buNone/>
            </a:pPr>
            <a:r>
              <a:rPr lang="ru-RU" b="1" dirty="0" smtClean="0"/>
              <a:t>Stručno i naučno-istraživački rad u sportu i informacioni sistemi</a:t>
            </a:r>
            <a:r>
              <a:rPr lang="ru-RU" dirty="0" smtClean="0"/>
              <a:t>: Unapređen stručni i naučno-istraživački rad u sportu i informacionim sistemima </a:t>
            </a:r>
          </a:p>
          <a:p>
            <a:pPr marL="0" indent="0">
              <a:buNone/>
            </a:pPr>
            <a:r>
              <a:rPr lang="ru-RU" b="1" dirty="0" smtClean="0"/>
              <a:t>Sportski turizam i partnerstvo između sporta i životne sredine: </a:t>
            </a:r>
            <a:r>
              <a:rPr lang="ru-RU" dirty="0" smtClean="0"/>
              <a:t>Unapređen odnos sporta i turizma i životne sredine</a:t>
            </a:r>
          </a:p>
          <a:p>
            <a:pPr marL="0" indent="0">
              <a:buNone/>
            </a:pPr>
            <a:r>
              <a:rPr lang="sr-Cyrl-RS" b="1" dirty="0" smtClean="0"/>
              <a:t>Mediji u sportu</a:t>
            </a:r>
            <a:r>
              <a:rPr lang="ru-RU" b="1" dirty="0" smtClean="0"/>
              <a:t>: </a:t>
            </a:r>
            <a:r>
              <a:rPr lang="ru-RU" dirty="0" smtClean="0"/>
              <a:t>Unapređena uloga i odgovornost medija za razvoj sporta</a:t>
            </a:r>
          </a:p>
          <a:p>
            <a:pPr marL="0" indent="0">
              <a:buNone/>
            </a:pPr>
            <a:r>
              <a:rPr lang="sr-Cyrl-RS" b="1" dirty="0" smtClean="0"/>
              <a:t>Negativne pojave u sportu</a:t>
            </a:r>
            <a:r>
              <a:rPr lang="ru-RU" b="1" dirty="0" smtClean="0"/>
              <a:t>: </a:t>
            </a:r>
            <a:r>
              <a:rPr lang="ru-RU" dirty="0" smtClean="0"/>
              <a:t>Unapređene mere za sprečavanje svih negativnih pojava u sportu (nasilje, doping, nameštanje mečeva, nelegalno klađenje)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244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SITUACIJE</a:t>
            </a:r>
            <a:endParaRPr lang="en-GB" sz="3600" dirty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79676" y="1159100"/>
            <a:ext cx="5832648" cy="5400600"/>
            <a:chOff x="1835696" y="1196752"/>
            <a:chExt cx="5832648" cy="5400600"/>
          </a:xfrm>
        </p:grpSpPr>
        <p:sp>
          <p:nvSpPr>
            <p:cNvPr id="5" name="Oval 4"/>
            <p:cNvSpPr/>
            <p:nvPr/>
          </p:nvSpPr>
          <p:spPr>
            <a:xfrm>
              <a:off x="1835696" y="1196752"/>
              <a:ext cx="5832648" cy="5400600"/>
            </a:xfrm>
            <a:prstGeom prst="ellipse">
              <a:avLst/>
            </a:prstGeom>
            <a:gradFill flip="none" rotWithShape="1">
              <a:gsLst>
                <a:gs pos="0">
                  <a:srgbClr val="1F497D">
                    <a:tint val="95000"/>
                    <a:satMod val="170000"/>
                    <a:shade val="30000"/>
                    <a:satMod val="115000"/>
                  </a:srgbClr>
                </a:gs>
                <a:gs pos="50000">
                  <a:srgbClr val="1F497D">
                    <a:tint val="95000"/>
                    <a:satMod val="170000"/>
                    <a:shade val="67500"/>
                    <a:satMod val="115000"/>
                  </a:srgbClr>
                </a:gs>
                <a:gs pos="100000">
                  <a:srgbClr val="1F497D">
                    <a:tint val="95000"/>
                    <a:satMod val="170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381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Latn-R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rPr>
                <a:t>Analiza </a:t>
              </a:r>
              <a:r>
                <a:rPr kumimoji="0" lang="sr-Latn-R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rPr>
                <a:t>situacije </a:t>
              </a:r>
              <a:r>
                <a:rPr kumimoji="0" lang="sr-Latn-R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411760" y="1634863"/>
              <a:ext cx="2232248" cy="2098489"/>
            </a:xfrm>
            <a:prstGeom prst="ellipse">
              <a:avLst/>
            </a:prstGeom>
            <a:gradFill flip="none" rotWithShape="1">
              <a:gsLst>
                <a:gs pos="0">
                  <a:srgbClr val="4BACC6">
                    <a:lumMod val="75000"/>
                    <a:shade val="30000"/>
                    <a:satMod val="115000"/>
                  </a:srgbClr>
                </a:gs>
                <a:gs pos="50000">
                  <a:srgbClr val="4BACC6">
                    <a:lumMod val="75000"/>
                    <a:shade val="67500"/>
                    <a:satMod val="115000"/>
                  </a:srgbClr>
                </a:gs>
                <a:gs pos="100000">
                  <a:srgbClr val="4BACC6">
                    <a:lumMod val="75000"/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Cyrl-R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Analiza stanja: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Cyrl-R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SWOT</a:t>
              </a:r>
              <a:endParaRPr kumimoji="0" lang="sr-Cyrl-R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411760" y="4080908"/>
              <a:ext cx="2232248" cy="2084396"/>
            </a:xfrm>
            <a:prstGeom prst="ellipse">
              <a:avLst/>
            </a:prstGeom>
            <a:gradFill flip="none" rotWithShape="1">
              <a:gsLst>
                <a:gs pos="0">
                  <a:srgbClr val="4BACC6">
                    <a:lumMod val="75000"/>
                    <a:shade val="30000"/>
                    <a:satMod val="115000"/>
                  </a:srgbClr>
                </a:gs>
                <a:gs pos="50000">
                  <a:srgbClr val="4BACC6">
                    <a:lumMod val="75000"/>
                    <a:shade val="67500"/>
                    <a:satMod val="115000"/>
                  </a:srgbClr>
                </a:gs>
                <a:gs pos="100000">
                  <a:srgbClr val="4BACC6">
                    <a:lumMod val="75000"/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Cyrl-R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Analiza okruženja: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Cyrl-R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PESTLE</a:t>
              </a:r>
              <a:endParaRPr kumimoji="0" lang="sr-Cyrl-R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644008" y="1553012"/>
              <a:ext cx="2422318" cy="2262189"/>
            </a:xfrm>
            <a:prstGeom prst="ellipse">
              <a:avLst/>
            </a:prstGeom>
            <a:gradFill flip="none" rotWithShape="1">
              <a:gsLst>
                <a:gs pos="0">
                  <a:srgbClr val="4BACC6">
                    <a:lumMod val="75000"/>
                    <a:shade val="30000"/>
                    <a:satMod val="115000"/>
                  </a:srgbClr>
                </a:gs>
                <a:gs pos="50000">
                  <a:srgbClr val="4BACC6">
                    <a:lumMod val="75000"/>
                    <a:shade val="67500"/>
                    <a:satMod val="115000"/>
                  </a:srgbClr>
                </a:gs>
                <a:gs pos="100000">
                  <a:srgbClr val="4BACC6">
                    <a:lumMod val="75000"/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Cyrl-R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Analiza zainteresovanih strana</a:t>
              </a:r>
              <a:endParaRPr kumimoji="0" lang="sr-Cyrl-R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752020" y="4088611"/>
              <a:ext cx="2314306" cy="2084396"/>
            </a:xfrm>
            <a:prstGeom prst="ellipse">
              <a:avLst/>
            </a:prstGeom>
            <a:gradFill flip="none" rotWithShape="1">
              <a:gsLst>
                <a:gs pos="0">
                  <a:srgbClr val="4BACC6">
                    <a:lumMod val="75000"/>
                    <a:shade val="30000"/>
                    <a:satMod val="115000"/>
                  </a:srgbClr>
                </a:gs>
                <a:gs pos="50000">
                  <a:srgbClr val="4BACC6">
                    <a:lumMod val="75000"/>
                    <a:shade val="67500"/>
                    <a:satMod val="115000"/>
                  </a:srgbClr>
                </a:gs>
                <a:gs pos="100000">
                  <a:srgbClr val="4BACC6">
                    <a:lumMod val="75000"/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Cyrl-R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Analiza problema</a:t>
              </a:r>
              <a:endParaRPr kumimoji="0" lang="sr-Cyrl-R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6877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ZAŠTO ANALIZA SITUACIJE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b="1" dirty="0"/>
              <a:t>Način</a:t>
            </a:r>
            <a:r>
              <a:rPr lang="sr-Latn-CS" dirty="0"/>
              <a:t> da se prikupe i analiziraju sve relevantne informacije pre početka </a:t>
            </a:r>
            <a:r>
              <a:rPr lang="sr-Cyrl-RS" dirty="0"/>
              <a:t>pripreme planskog dokumenta;</a:t>
            </a:r>
            <a:endParaRPr lang="sr-Latn-CS" sz="14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dirty="0"/>
              <a:t>Kako bi </a:t>
            </a:r>
            <a:r>
              <a:rPr lang="sr-Latn-CS" b="1" dirty="0"/>
              <a:t>identifikovali probleme</a:t>
            </a:r>
            <a:r>
              <a:rPr lang="sr-Latn-C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CS" dirty="0"/>
              <a:t>stekli uvid</a:t>
            </a:r>
            <a:r>
              <a:rPr lang="en-US" dirty="0"/>
              <a:t> </a:t>
            </a:r>
            <a:r>
              <a:rPr lang="sr-Latn-CS" dirty="0"/>
              <a:t>u ono što treba promeniti</a:t>
            </a:r>
            <a:r>
              <a:rPr lang="sr-Cyrl-RS" dirty="0"/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/>
              <a:t>Kako bi procenili potrebe i očekivanja zainteresovanih strana i uključili ih u proces planiranja;</a:t>
            </a:r>
            <a:endParaRPr lang="sr-Latn-CS" sz="14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dirty="0"/>
              <a:t>Radi </a:t>
            </a:r>
            <a:r>
              <a:rPr lang="sr-Latn-CS" b="1" dirty="0"/>
              <a:t>definisanja ciljeva,</a:t>
            </a:r>
            <a:r>
              <a:rPr lang="sr-Latn-CS" dirty="0"/>
              <a:t> </a:t>
            </a:r>
            <a:r>
              <a:rPr lang="sr-Cyrl-RS" dirty="0"/>
              <a:t>kao i </a:t>
            </a:r>
            <a:r>
              <a:rPr lang="sr-Cyrl-RS" b="1" dirty="0"/>
              <a:t>mera i </a:t>
            </a:r>
            <a:r>
              <a:rPr lang="sr-Latn-CS" b="1" dirty="0"/>
              <a:t>aktivnosti</a:t>
            </a:r>
            <a:r>
              <a:rPr lang="sr-Latn-CS" dirty="0"/>
              <a:t> koje je neophodno sprovesti kako bi se rešili identifikovani</a:t>
            </a:r>
            <a:r>
              <a:rPr lang="en-US" dirty="0"/>
              <a:t> </a:t>
            </a:r>
            <a:r>
              <a:rPr lang="sr-Latn-CS" dirty="0"/>
              <a:t>problemi i dostigli ciljevi</a:t>
            </a:r>
            <a:r>
              <a:rPr lang="sr-Cyrl-RS" dirty="0"/>
              <a:t>.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485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STANJA: SWOT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5370490"/>
          </a:xfrm>
        </p:spPr>
        <p:txBody>
          <a:bodyPr/>
          <a:lstStyle/>
          <a:p>
            <a:pPr marL="0" indent="0">
              <a:buNone/>
            </a:pPr>
            <a:r>
              <a:rPr lang="sr-Latn-CS" dirty="0"/>
              <a:t>Objektivno </a:t>
            </a:r>
            <a:r>
              <a:rPr lang="sr-Latn-CS" b="1" dirty="0"/>
              <a:t>sagledavanje</a:t>
            </a:r>
            <a:r>
              <a:rPr lang="sr-Latn-CS" dirty="0"/>
              <a:t> </a:t>
            </a:r>
            <a:r>
              <a:rPr lang="sr-Latn-CS" b="1" dirty="0"/>
              <a:t>stanja</a:t>
            </a:r>
            <a:r>
              <a:rPr lang="sr-Latn-CS" dirty="0"/>
              <a:t> </a:t>
            </a:r>
            <a:r>
              <a:rPr lang="sr-Cyrl-RS" b="1" dirty="0" smtClean="0"/>
              <a:t>sporta</a:t>
            </a:r>
            <a:r>
              <a:rPr lang="sr-Cyrl-RS" dirty="0" smtClean="0"/>
              <a:t> </a:t>
            </a:r>
            <a:r>
              <a:rPr lang="sr-Cyrl-RS" b="1" dirty="0" smtClean="0"/>
              <a:t>u JLS </a:t>
            </a:r>
            <a:r>
              <a:rPr lang="sr-Latn-CS" b="1" dirty="0" smtClean="0"/>
              <a:t>i </a:t>
            </a:r>
            <a:r>
              <a:rPr lang="sr-Latn-CS" b="1" dirty="0"/>
              <a:t>okruženja </a:t>
            </a:r>
            <a:r>
              <a:rPr lang="sr-Latn-CS" dirty="0"/>
              <a:t>u aspektima neophodnim za izradu </a:t>
            </a:r>
            <a:r>
              <a:rPr lang="sr-Cyrl-RS" dirty="0" smtClean="0"/>
              <a:t>Programa razvoja sporta: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2" descr="SWOT matr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2976" y="2183270"/>
            <a:ext cx="5928739" cy="4436471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3338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552" y="609600"/>
            <a:ext cx="9282448" cy="96162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sr-Cyrl-RS" sz="3600" b="1" dirty="0">
                <a:latin typeface="+mn-lt"/>
              </a:rPr>
              <a:t>3. ANALIZA STANJA: </a:t>
            </a:r>
            <a:r>
              <a:rPr lang="sr-Cyrl-RS" sz="3600" b="1" dirty="0" smtClean="0">
                <a:latin typeface="+mn-lt"/>
              </a:rPr>
              <a:t>SWOT </a:t>
            </a:r>
            <a:r>
              <a:rPr lang="sr-Cyrl-RS" sz="3600" b="1" dirty="0" smtClean="0"/>
              <a:t>- </a:t>
            </a:r>
            <a:r>
              <a:rPr lang="sr-Latn-CS" sz="3600" b="1" dirty="0" smtClean="0">
                <a:latin typeface="+mn-lt"/>
              </a:rPr>
              <a:t>SNAGE I SLABOSTI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73355"/>
            <a:ext cx="10515600" cy="4351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sr-Latn-CS" altLang="en-US" dirty="0" smtClean="0"/>
              <a:t>Predstavljaju unutrašnje aspekte ili karakteristike institucije</a:t>
            </a:r>
            <a:r>
              <a:rPr lang="sr-Cyrl-RS" altLang="en-US" dirty="0" smtClean="0"/>
              <a:t>/organa</a:t>
            </a:r>
            <a:r>
              <a:rPr lang="sr-Latn-CS" altLang="en-US" dirty="0" smtClean="0"/>
              <a:t> i odnose se na sadašnjost</a:t>
            </a:r>
            <a:r>
              <a:rPr lang="sr-Cyrl-RS" altLang="en-US" dirty="0" smtClean="0"/>
              <a:t>, odnosno faktičko stanje</a:t>
            </a:r>
            <a:r>
              <a:rPr lang="sr-Cyrl-CS" altLang="en-US" dirty="0" smtClean="0"/>
              <a:t>;</a:t>
            </a:r>
            <a:endParaRPr lang="sr-Latn-CS" alt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alt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sr-Cyrl-CS" altLang="en-US" dirty="0" smtClean="0"/>
              <a:t>Neka tipska pitanja </a:t>
            </a:r>
            <a:r>
              <a:rPr lang="sr-Latn-CS" altLang="en-US" dirty="0" smtClean="0"/>
              <a:t>za uviđanje snaga i slabosti </a:t>
            </a:r>
            <a:r>
              <a:rPr lang="sr-Cyrl-CS" altLang="en-US" dirty="0" smtClean="0"/>
              <a:t>mogu </a:t>
            </a:r>
            <a:r>
              <a:rPr lang="sr-Latn-CS" altLang="en-US" dirty="0" smtClean="0"/>
              <a:t>biti</a:t>
            </a:r>
            <a:r>
              <a:rPr lang="sr-Cyrl-CS" alt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sr-Cyrl-CS" altLang="en-US" dirty="0" smtClean="0"/>
              <a:t>Šta ne radite kako treba?</a:t>
            </a:r>
          </a:p>
          <a:p>
            <a:pPr lvl="1" eaLnBrk="1" hangingPunct="1">
              <a:lnSpc>
                <a:spcPct val="90000"/>
              </a:lnSpc>
            </a:pPr>
            <a:r>
              <a:rPr lang="sr-Cyrl-CS" altLang="en-US" dirty="0" smtClean="0"/>
              <a:t>Šta </a:t>
            </a:r>
            <a:r>
              <a:rPr lang="sr-Latn-CS" altLang="en-US" dirty="0" smtClean="0"/>
              <a:t>možete</a:t>
            </a:r>
            <a:r>
              <a:rPr lang="sr-Cyrl-CS" altLang="en-US" dirty="0" smtClean="0"/>
              <a:t> da popravite?</a:t>
            </a:r>
          </a:p>
          <a:p>
            <a:pPr lvl="1" eaLnBrk="1" hangingPunct="1">
              <a:lnSpc>
                <a:spcPct val="90000"/>
              </a:lnSpc>
            </a:pPr>
            <a:r>
              <a:rPr lang="sr-Cyrl-CS" altLang="en-US" dirty="0" smtClean="0"/>
              <a:t>Šta </a:t>
            </a:r>
            <a:r>
              <a:rPr lang="sr-Latn-CS" altLang="en-US" dirty="0" smtClean="0"/>
              <a:t>bi </a:t>
            </a:r>
            <a:r>
              <a:rPr lang="sr-Cyrl-CS" altLang="en-US" dirty="0" smtClean="0"/>
              <a:t>treba</a:t>
            </a:r>
            <a:r>
              <a:rPr lang="sr-Latn-CS" altLang="en-US" dirty="0" smtClean="0"/>
              <a:t>lo</a:t>
            </a:r>
            <a:r>
              <a:rPr lang="sr-Cyrl-CS" altLang="en-US" dirty="0" smtClean="0"/>
              <a:t> da izbegavate?</a:t>
            </a:r>
            <a:endParaRPr lang="sr-Latn-C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2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551" y="609600"/>
            <a:ext cx="10212947" cy="74268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Cyrl-RS" sz="4000" b="1" dirty="0">
                <a:latin typeface="+mn-lt"/>
              </a:rPr>
              <a:t>3. ANALIZA STANJA: </a:t>
            </a:r>
            <a:r>
              <a:rPr lang="sr-Cyrl-RS" sz="4000" b="1" dirty="0" smtClean="0">
                <a:latin typeface="+mn-lt"/>
              </a:rPr>
              <a:t>SWOT - </a:t>
            </a:r>
            <a:r>
              <a:rPr lang="sr-Latn-CS" sz="4000" b="1" dirty="0" smtClean="0">
                <a:latin typeface="+mn-lt"/>
              </a:rPr>
              <a:t>ŠANSE I PRETNJE</a:t>
            </a:r>
            <a:r>
              <a:rPr lang="sr-Latn-C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sr-Latn-C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54941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sr-Latn-CS" altLang="en-US" dirty="0"/>
              <a:t>U</a:t>
            </a:r>
            <a:r>
              <a:rPr lang="sr-Cyrl-CS" altLang="en-US" dirty="0"/>
              <a:t>kazuju na </a:t>
            </a:r>
            <a:r>
              <a:rPr lang="sr-Latn-CS" altLang="en-US" dirty="0"/>
              <a:t>spoljašnje</a:t>
            </a:r>
            <a:r>
              <a:rPr lang="sr-Cyrl-CS" altLang="en-US" dirty="0"/>
              <a:t> faktore koji u doglednoj </a:t>
            </a:r>
            <a:r>
              <a:rPr lang="sr-Latn-CS" altLang="en-US" dirty="0"/>
              <a:t>budućnosti</a:t>
            </a:r>
            <a:r>
              <a:rPr lang="sr-Cyrl-CS" altLang="en-US" dirty="0"/>
              <a:t> mogu uticati na </a:t>
            </a:r>
            <a:r>
              <a:rPr lang="sr-Cyrl-CS" altLang="en-US" dirty="0" smtClean="0"/>
              <a:t>instituciju/organ</a:t>
            </a:r>
            <a:r>
              <a:rPr lang="sr-Latn-CS" altLang="en-US" dirty="0" smtClean="0"/>
              <a:t>,</a:t>
            </a:r>
            <a:r>
              <a:rPr lang="sr-Cyrl-RS" altLang="en-US" dirty="0" smtClean="0"/>
              <a:t> </a:t>
            </a:r>
            <a:r>
              <a:rPr lang="sr-Latn-CS" altLang="en-US" dirty="0" smtClean="0"/>
              <a:t>a </a:t>
            </a:r>
            <a:r>
              <a:rPr lang="sr-Cyrl-CS" altLang="en-US" dirty="0"/>
              <a:t>koje </a:t>
            </a:r>
            <a:r>
              <a:rPr lang="sr-Latn-CS" altLang="en-US" dirty="0"/>
              <a:t>je neophodno imati u vidu </a:t>
            </a:r>
            <a:r>
              <a:rPr lang="sr-Cyrl-CS" altLang="en-US" dirty="0"/>
              <a:t>pri </a:t>
            </a:r>
            <a:r>
              <a:rPr lang="sr-Cyrl-CS" altLang="en-US" dirty="0" smtClean="0"/>
              <a:t>planiranju</a:t>
            </a:r>
          </a:p>
          <a:p>
            <a:pPr marL="0" indent="0" eaLnBrk="1" hangingPunct="1">
              <a:buNone/>
            </a:pPr>
            <a:r>
              <a:rPr lang="sr-Cyrl-CS" altLang="en-US" dirty="0" smtClean="0"/>
              <a:t>  </a:t>
            </a:r>
            <a:endParaRPr lang="sr-Latn-CS" altLang="en-US" dirty="0"/>
          </a:p>
          <a:p>
            <a:pPr marL="0" indent="0" eaLnBrk="1" hangingPunct="1">
              <a:buNone/>
            </a:pPr>
            <a:r>
              <a:rPr lang="sr-Latn-CS" altLang="en-US" dirty="0"/>
              <a:t>Pitanja za sagledavanje okruženja mogu biti:</a:t>
            </a:r>
          </a:p>
          <a:p>
            <a:pPr lvl="1" eaLnBrk="1" hangingPunct="1"/>
            <a:r>
              <a:rPr lang="sr-Latn-CS" altLang="en-US" dirty="0"/>
              <a:t>U čemu sagledavate dobre mogućnosti</a:t>
            </a:r>
            <a:r>
              <a:rPr lang="sr-Cyrl-CS" altLang="en-US" dirty="0"/>
              <a:t>?</a:t>
            </a:r>
          </a:p>
          <a:p>
            <a:pPr lvl="1" eaLnBrk="1" hangingPunct="1"/>
            <a:r>
              <a:rPr lang="sr-Cyrl-CS" altLang="en-US" dirty="0"/>
              <a:t>Koje pozitivne trendove ste </a:t>
            </a:r>
            <a:r>
              <a:rPr lang="sr-Latn-CS" altLang="en-US" dirty="0"/>
              <a:t>uočili u </a:t>
            </a:r>
            <a:r>
              <a:rPr lang="sr-Latn-CS" altLang="en-US" dirty="0" smtClean="0"/>
              <a:t>okruženju</a:t>
            </a:r>
            <a:r>
              <a:rPr lang="sr-Cyrl-CS" altLang="en-US" dirty="0" smtClean="0"/>
              <a:t>? </a:t>
            </a:r>
            <a:endParaRPr lang="sr-Latn-CS" altLang="en-US" dirty="0"/>
          </a:p>
          <a:p>
            <a:pPr lvl="1" eaLnBrk="1" hangingPunct="1"/>
            <a:r>
              <a:rPr lang="sr-Cyrl-CS" altLang="en-US" dirty="0"/>
              <a:t>Na koje prepreke nailazite</a:t>
            </a:r>
            <a:r>
              <a:rPr lang="sr-Latn-CS" altLang="en-US" dirty="0"/>
              <a:t> u sprovođenju vaših aktivnosti</a:t>
            </a:r>
            <a:r>
              <a:rPr lang="sr-Cyrl-CS" altLang="en-US" dirty="0"/>
              <a:t>?</a:t>
            </a:r>
          </a:p>
          <a:p>
            <a:pPr lvl="1" eaLnBrk="1" hangingPunct="1"/>
            <a:r>
              <a:rPr lang="sr-Cyrl-CS" altLang="en-US" dirty="0"/>
              <a:t>Da li promene na </a:t>
            </a:r>
            <a:r>
              <a:rPr lang="sr-Latn-CS" altLang="en-US" dirty="0"/>
              <a:t>širem društvenom planu prete da ugroze trenutni status vaše </a:t>
            </a:r>
            <a:r>
              <a:rPr lang="sr-Latn-CS" altLang="en-US" dirty="0" smtClean="0"/>
              <a:t>institucije</a:t>
            </a:r>
            <a:r>
              <a:rPr lang="sr-Cyrl-RS" altLang="en-US" dirty="0" smtClean="0"/>
              <a:t>/organa</a:t>
            </a:r>
            <a:r>
              <a:rPr lang="sr-Cyrl-C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617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101638"/>
              </p:ext>
            </p:extLst>
          </p:nvPr>
        </p:nvGraphicFramePr>
        <p:xfrm>
          <a:off x="0" y="0"/>
          <a:ext cx="12192000" cy="680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277091"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SNAGE</a:t>
                      </a:r>
                      <a:endParaRPr lang="en-GB" sz="2400" dirty="0"/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dirty="0" smtClean="0"/>
                        <a:t>SLABOSTI</a:t>
                      </a:r>
                      <a:endParaRPr lang="en-GB" sz="2400" dirty="0"/>
                    </a:p>
                  </a:txBody>
                  <a:tcPr>
                    <a:solidFill>
                      <a:srgbClr val="008080"/>
                    </a:solidFill>
                  </a:tcPr>
                </a:tc>
              </a:tr>
              <a:tr h="6345382">
                <a:tc>
                  <a:txBody>
                    <a:bodyPr/>
                    <a:lstStyle/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r-Cyrl-RS" sz="2200" dirty="0" smtClean="0">
                          <a:latin typeface="+mn-lt"/>
                          <a:cs typeface="Times New Roman" panose="02020603050405020304" pitchFamily="18" charset="0"/>
                        </a:rPr>
                        <a:t>Programom </a:t>
                      </a: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razvoja sporta u JLS rekreativni sport se postavlja kao jedan od prioriteta </a:t>
                      </a:r>
                    </a:p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Velika</a:t>
                      </a: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motivacija ljudi koji vode rekreativne klubove za za osmišljavanje i realizaciju velikog broja rekreativnih aktivnosti za građane opštine </a:t>
                      </a:r>
                    </a:p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Rekreativni sport se prepoznaje u Strategiji održivog razvoja Opštine kao poluga razvoja turizma  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Rekreativno</a:t>
                      </a: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vežbanje je uključeno u turističku ponudu Opštine </a:t>
                      </a:r>
                    </a:p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Sportski centar realizuje brojne programe uz podršku profesionalnog kadra</a:t>
                      </a:r>
                      <a:endParaRPr lang="ru-RU" sz="2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Povećan broj teretana, ali ne uvek sa odgovarajućom stručnom podrškom </a:t>
                      </a:r>
                    </a:p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Realizacijom rekreativnih programa pokriven je širok spektar različitih sportova</a:t>
                      </a: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fontAlgn="auto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Građani Opštine vole sport i poseduju sportski talenat</a:t>
                      </a:r>
                      <a:endParaRPr lang="en-GB" sz="2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Slaba zainteresovanost građana za rekreativni sport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Upravljačko-operativni problemi organizacija koje se bave rekreativnim sportom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Organizacije</a:t>
                      </a: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koje se bave rekreativnim sportom nisu spremne za programsko finansiranje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Nedostatak kapaciteta za planiranje i sprovođenje projekata iz oblasti rekreativnog sporta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Nedostatak biciklističkih staza u Opštini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Manjak uređenih otvorenih sportskih terena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Programi</a:t>
                      </a: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iz oblasti rekreacije se samo u neznatnom procentu finansiraju iz budžeta Opštine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Zanemarena diferencirana promocija rekreativnog vežbanja </a:t>
                      </a:r>
                    </a:p>
                    <a:p>
                      <a:pPr marL="285750" indent="-285750" eaLnBrk="1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Nema</a:t>
                      </a:r>
                      <a:r>
                        <a:rPr lang="ru-RU" alt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rekreativnih programa za stare i decu sa posebnim potrebama</a:t>
                      </a:r>
                      <a:endParaRPr lang="en-GB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9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4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ZAŠTO PLANIRAMO?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2400" b="1" dirty="0" smtClean="0"/>
              <a:t>Potreba </a:t>
            </a:r>
            <a:r>
              <a:rPr lang="sr-Latn-CS" sz="2400" dirty="0" smtClean="0"/>
              <a:t>pojedinaca i organizacija da funkcionišu u uređenom sistemu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2400" dirty="0" smtClean="0"/>
              <a:t>Primarna </a:t>
            </a:r>
            <a:r>
              <a:rPr lang="sr-Cyrl-RS" sz="2400" b="1" dirty="0" smtClean="0"/>
              <a:t>FUNKCIJA UPRAVLJANJA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2400" b="1" dirty="0" smtClean="0"/>
              <a:t>Način</a:t>
            </a:r>
            <a:r>
              <a:rPr lang="sr-Latn-CS" sz="2400" dirty="0" smtClean="0"/>
              <a:t> da sagledamo</a:t>
            </a:r>
            <a:r>
              <a:rPr lang="en-US" sz="2400" dirty="0" smtClean="0"/>
              <a:t>:</a:t>
            </a:r>
            <a:endParaRPr lang="sr-Cyrl-RS" sz="24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r-Cyrl-RS" dirty="0" smtClean="0"/>
              <a:t>gde smo, a gde želimo da budemo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r-Cyrl-RS" dirty="0" smtClean="0"/>
              <a:t>u kom smeru se krećemo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r-Latn-CS" dirty="0" smtClean="0"/>
              <a:t>na koji način 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r-Latn-CS" dirty="0" smtClean="0"/>
              <a:t>šta je neophodno da </a:t>
            </a:r>
            <a:r>
              <a:rPr lang="en-US" dirty="0" smtClean="0"/>
              <a:t>bi </a:t>
            </a:r>
            <a:r>
              <a:rPr lang="sr-Latn-CS" dirty="0" smtClean="0"/>
              <a:t>stig</a:t>
            </a:r>
            <a:r>
              <a:rPr lang="en-US" dirty="0" smtClean="0"/>
              <a:t>li</a:t>
            </a:r>
            <a:r>
              <a:rPr lang="sr-Latn-CS" dirty="0" smtClean="0"/>
              <a:t> do cilja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2400" b="1" dirty="0" smtClean="0"/>
              <a:t>R</a:t>
            </a:r>
            <a:r>
              <a:rPr lang="sr-Latn-CS" sz="2400" b="1" dirty="0" smtClean="0"/>
              <a:t>azmišljanje </a:t>
            </a:r>
            <a:r>
              <a:rPr lang="sr-Latn-CS" sz="2400" dirty="0" smtClean="0"/>
              <a:t>o svakom narednom potezu pre nego što se povuče ali i sagledavanje svih mogućih posledica (pozitivn</a:t>
            </a:r>
            <a:r>
              <a:rPr lang="sr-Cyrl-RS" sz="2400" dirty="0" smtClean="0"/>
              <a:t>ih</a:t>
            </a:r>
            <a:r>
              <a:rPr lang="sr-Latn-CS" sz="2400" dirty="0" smtClean="0"/>
              <a:t> i negativn</a:t>
            </a:r>
            <a:r>
              <a:rPr lang="sr-Cyrl-RS" sz="2400" dirty="0" smtClean="0"/>
              <a:t>ih</a:t>
            </a:r>
            <a:r>
              <a:rPr lang="sr-Latn-CS" sz="2400" dirty="0" smtClean="0"/>
              <a:t>) koje bi povlačenje baš tog poteza moglo </a:t>
            </a:r>
            <a:r>
              <a:rPr lang="sr-Cyrl-RS" sz="2400" dirty="0" smtClean="0"/>
              <a:t>da izazove</a:t>
            </a:r>
            <a:r>
              <a:rPr lang="sr-Latn-CS" sz="2400" dirty="0" smtClean="0"/>
              <a:t>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2400" dirty="0" smtClean="0"/>
              <a:t>Da bismo </a:t>
            </a:r>
            <a:r>
              <a:rPr lang="sr-Latn-CS" sz="2400" b="1" dirty="0" smtClean="0"/>
              <a:t>kontroli</a:t>
            </a:r>
            <a:r>
              <a:rPr lang="sr-Cyrl-RS" sz="2400" b="1" dirty="0" smtClean="0"/>
              <a:t>sali</a:t>
            </a:r>
            <a:r>
              <a:rPr lang="sr-Latn-CS" sz="2400" b="1" dirty="0" smtClean="0"/>
              <a:t> tok događaja</a:t>
            </a:r>
            <a:r>
              <a:rPr lang="sr-Cyrl-RS" sz="2400" dirty="0" smtClean="0"/>
              <a:t>, </a:t>
            </a:r>
            <a:r>
              <a:rPr lang="en-US" sz="2400" dirty="0" err="1" smtClean="0"/>
              <a:t>uo</a:t>
            </a:r>
            <a:r>
              <a:rPr lang="sr-Latn-RS" sz="2400" dirty="0" smtClean="0"/>
              <a:t>č</a:t>
            </a:r>
            <a:r>
              <a:rPr lang="sr-Cyrl-RS" sz="2400" dirty="0" smtClean="0"/>
              <a:t>ili</a:t>
            </a:r>
            <a:r>
              <a:rPr lang="sr-Latn-RS" sz="2400" dirty="0" smtClean="0"/>
              <a:t> odstupanja i pravovremeno reag</a:t>
            </a:r>
            <a:r>
              <a:rPr lang="sr-Cyrl-RS" sz="2400" dirty="0" smtClean="0"/>
              <a:t>ovali</a:t>
            </a:r>
            <a:endParaRPr lang="sr-Latn-RS" sz="24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sz="2400" dirty="0" smtClean="0"/>
              <a:t>Planiranje služi kao </a:t>
            </a:r>
            <a:r>
              <a:rPr lang="sr-Latn-RS" sz="2400" b="1" dirty="0" smtClean="0"/>
              <a:t>osnova za praćenje sprovođenja i vrednovanje</a:t>
            </a:r>
            <a:r>
              <a:rPr lang="sr-Latn-RS" sz="2400" dirty="0" smtClean="0"/>
              <a:t> </a:t>
            </a:r>
            <a:r>
              <a:rPr lang="sr-Latn-RS" sz="2400" b="1" dirty="0" smtClean="0"/>
              <a:t>postignutih </a:t>
            </a:r>
            <a:r>
              <a:rPr lang="sr-Cyrl-RS" sz="2400" b="1" dirty="0" smtClean="0"/>
              <a:t>izlaznih </a:t>
            </a:r>
            <a:r>
              <a:rPr lang="sr-Latn-RS" sz="2400" b="1" dirty="0" smtClean="0"/>
              <a:t>rezultata</a:t>
            </a:r>
            <a:r>
              <a:rPr lang="sr-Cyrl-RS" sz="2400" b="1" dirty="0" smtClean="0"/>
              <a:t>, ishoda i efekata</a:t>
            </a:r>
            <a:endParaRPr lang="en-GB" sz="2400" b="1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47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5063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586154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ŠANSE</a:t>
                      </a:r>
                      <a:endParaRPr lang="en-GB" sz="2400" b="1" dirty="0"/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 smtClean="0"/>
                        <a:t>PRETNJE</a:t>
                      </a:r>
                      <a:endParaRPr lang="en-GB" sz="2400" b="1" dirty="0"/>
                    </a:p>
                  </a:txBody>
                  <a:tcPr>
                    <a:solidFill>
                      <a:srgbClr val="008080"/>
                    </a:solidFill>
                  </a:tcPr>
                </a:tc>
              </a:tr>
              <a:tr h="6271846">
                <a:tc>
                  <a:txBody>
                    <a:bodyPr/>
                    <a:lstStyle/>
                    <a:p>
                      <a:pPr marL="285750" indent="-28575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Razvoj rekreativnog sporta je prioritet Nacionalne strategije sporta</a:t>
                      </a:r>
                    </a:p>
                    <a:p>
                      <a:pPr marL="285750" indent="-28575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Značaj</a:t>
                      </a: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rekreativnog vežbanja je definisan Zakonom o sportu</a:t>
                      </a:r>
                    </a:p>
                    <a:p>
                      <a:pPr marL="285750" indent="-28575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Mediji sa zdravstvenim stručnjacima pojačano tematizuju značaj rekreativnog sporta za mentalno i fizičko zdravlje (konstantna kampanja na državnom nivou)</a:t>
                      </a:r>
                      <a:endParaRPr lang="ru-RU" sz="2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285750" indent="-28575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Dobra međunarodna komunikacija sa organizacijama koje unapređuju rekreativni sport  </a:t>
                      </a:r>
                    </a:p>
                    <a:p>
                      <a:pPr marL="285750" indent="-28575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Srbija učestvuje u sve više</a:t>
                      </a: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međunarodnih projekata iz oblasti rekreacije – EU podržava programe iz oblasti rekreacije </a:t>
                      </a:r>
                    </a:p>
                    <a:p>
                      <a:pPr marL="285750" indent="-285750" fontAlgn="auto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200" dirty="0" smtClean="0">
                          <a:latin typeface="+mn-lt"/>
                          <a:cs typeface="Times New Roman" panose="02020603050405020304" pitchFamily="18" charset="0"/>
                        </a:rPr>
                        <a:t>Omogućeno</a:t>
                      </a: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neformalno obrazovanje uz dobijanje zvanja operativnog trenera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Stalni razvoj interesantnih i inventivnih programa za rekreativno vežbanje i velika ponuda sportske opreme za rekreaciju</a:t>
                      </a:r>
                      <a:endParaRPr lang="en-GB" sz="22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dirty="0" smtClean="0">
                          <a:latin typeface="+mn-lt"/>
                          <a:cs typeface="Times New Roman" panose="02020603050405020304" pitchFamily="18" charset="0"/>
                        </a:rPr>
                        <a:t>Nepovoljne demografske promene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dirty="0" smtClean="0">
                          <a:latin typeface="+mn-lt"/>
                          <a:cs typeface="Times New Roman" panose="02020603050405020304" pitchFamily="18" charset="0"/>
                        </a:rPr>
                        <a:t>Privatizacija</a:t>
                      </a:r>
                      <a:r>
                        <a:rPr lang="ru-RU" altLang="en-US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u sportu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Povećan interes za alternativne vidove zabave (video igrice, socijalne mreže...)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TV programi mobilišu gledaoce na dugo gledanje određenog sadržaja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Novi izbori u Srbiji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Lokalne samouprave najviše podržavaju takmičarski sport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baseline="0" dirty="0" smtClean="0">
                          <a:latin typeface="+mn-lt"/>
                          <a:cs typeface="Times New Roman" panose="02020603050405020304" pitchFamily="18" charset="0"/>
                        </a:rPr>
                        <a:t>Nerešen status finansiranja Sportsko rekreativnih centara</a:t>
                      </a:r>
                      <a:endParaRPr lang="ru-RU" altLang="en-US" sz="2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dirty="0" smtClean="0">
                          <a:latin typeface="+mn-lt"/>
                          <a:cs typeface="Times New Roman" panose="02020603050405020304" pitchFamily="18" charset="0"/>
                        </a:rPr>
                        <a:t>Povećanje broja objekata brze hrane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altLang="en-US" sz="2200" dirty="0" smtClean="0">
                          <a:latin typeface="+mn-lt"/>
                          <a:cs typeface="Times New Roman" panose="02020603050405020304" pitchFamily="18" charset="0"/>
                        </a:rPr>
                        <a:t>Slaba ekonomska moć građana </a:t>
                      </a:r>
                      <a:endParaRPr lang="en-US" altLang="en-US" sz="2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5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ANALIZA STANJA: SWOT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Vežba: 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Uradite SWOT za razvoj sporta u vašoj opštini – osvrnite se na sve prioritete i budite realni u procenama!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7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64" y="23958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</a:t>
            </a:r>
            <a:r>
              <a:rPr lang="sr-Cyrl-RS" sz="3600" b="1" dirty="0">
                <a:latin typeface="+mn-lt"/>
              </a:rPr>
              <a:t>ZAINTERESOVANIH STRANA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369" y="1247699"/>
            <a:ext cx="10637949" cy="511256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r-Latn-CS" sz="2800" dirty="0" smtClean="0"/>
              <a:t>Zainteresovane </a:t>
            </a:r>
            <a:r>
              <a:rPr lang="sr-Latn-CS" sz="2800" dirty="0"/>
              <a:t>strane </a:t>
            </a:r>
            <a:r>
              <a:rPr lang="sr-Cyrl-RS" sz="2800" dirty="0"/>
              <a:t>(</a:t>
            </a:r>
            <a:r>
              <a:rPr lang="sr-Cyrl-RS" sz="2800" i="1" dirty="0"/>
              <a:t>stakeholders</a:t>
            </a:r>
            <a:r>
              <a:rPr lang="sr-Cyrl-RS" sz="2800" dirty="0"/>
              <a:t>) </a:t>
            </a:r>
            <a:r>
              <a:rPr lang="sr-Latn-CS" sz="2800" dirty="0"/>
              <a:t>su svi oni pojedinci, grupe ljudi, udruženja, organizacije, institucije i privredni subjekti koji na bilo koji način imaju interes u </a:t>
            </a:r>
            <a:r>
              <a:rPr lang="sr-Cyrl-RS" sz="2800" dirty="0"/>
              <a:t>realizaciji dokumenta javne politike</a:t>
            </a:r>
            <a:r>
              <a:rPr lang="sr-Latn-CS" sz="2800" dirty="0"/>
              <a:t>. </a:t>
            </a:r>
            <a:endParaRPr lang="sr-Cyrl-RS" sz="2800" dirty="0"/>
          </a:p>
          <a:p>
            <a:pPr marL="457200" lvl="1" indent="0">
              <a:buNone/>
            </a:pPr>
            <a:endParaRPr lang="sr-Cyrl-RS" sz="2800" dirty="0"/>
          </a:p>
          <a:p>
            <a:pPr marL="457200" lvl="1" indent="0">
              <a:buNone/>
            </a:pPr>
            <a:r>
              <a:rPr lang="sr-Cyrl-RS" sz="2800" dirty="0"/>
              <a:t>Zašto je važna?</a:t>
            </a:r>
          </a:p>
          <a:p>
            <a:pPr lvl="1"/>
            <a:r>
              <a:rPr lang="sr-Latn-CS" sz="2800" dirty="0"/>
              <a:t>Da nam jasno ukaže na to da li </a:t>
            </a:r>
            <a:r>
              <a:rPr lang="sr-Cyrl-RS" sz="2800" dirty="0"/>
              <a:t>će rešenja da</a:t>
            </a:r>
            <a:r>
              <a:rPr lang="sr-Latn-CS" sz="2800" dirty="0"/>
              <a:t> zadovolj</a:t>
            </a:r>
            <a:r>
              <a:rPr lang="sr-Cyrl-RS" sz="2800" dirty="0"/>
              <a:t>e</a:t>
            </a:r>
            <a:r>
              <a:rPr lang="sr-Latn-CS" sz="2800" dirty="0"/>
              <a:t> potrebe krajnjih korisnika</a:t>
            </a:r>
          </a:p>
          <a:p>
            <a:pPr lvl="1"/>
            <a:r>
              <a:rPr lang="sr-Latn-CS" sz="2800" dirty="0"/>
              <a:t>Radi procene ostvarivosti ciljeva za čiju realizaciju su nam neophodni ključni partneri</a:t>
            </a:r>
          </a:p>
          <a:p>
            <a:pPr lvl="1">
              <a:buNone/>
            </a:pPr>
            <a:endParaRPr lang="sr-Latn-CS" sz="3200" dirty="0"/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88628" y="6047257"/>
            <a:ext cx="2743200" cy="365125"/>
          </a:xfrm>
        </p:spPr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SPROVOĐENJE </a:t>
            </a:r>
            <a:r>
              <a:rPr lang="sr-Cyrl-RS" sz="3600" b="1" dirty="0">
                <a:latin typeface="+mn-lt"/>
              </a:rPr>
              <a:t>ANALIZE ZAINTERESOVANIH STRANA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0" y="1700808"/>
            <a:ext cx="10586434" cy="4752528"/>
          </a:xfrm>
        </p:spPr>
        <p:txBody>
          <a:bodyPr>
            <a:normAutofit/>
          </a:bodyPr>
          <a:lstStyle/>
          <a:p>
            <a:r>
              <a:rPr lang="sr-Latn-CS" sz="3000" dirty="0">
                <a:cs typeface="Arial" panose="020B0604020202020204" pitchFamily="34" charset="0"/>
              </a:rPr>
              <a:t>Identifikacija i grupisanje </a:t>
            </a:r>
          </a:p>
          <a:p>
            <a:endParaRPr lang="sr-Latn-CS" sz="1400" dirty="0">
              <a:cs typeface="Arial" panose="020B0604020202020204" pitchFamily="34" charset="0"/>
            </a:endParaRPr>
          </a:p>
          <a:p>
            <a:r>
              <a:rPr lang="sr-Latn-CS" sz="3000" dirty="0">
                <a:cs typeface="Arial" panose="020B0604020202020204" pitchFamily="34" charset="0"/>
              </a:rPr>
              <a:t>Sagledavanje stavova</a:t>
            </a:r>
            <a:r>
              <a:rPr lang="en-US" sz="3000" dirty="0">
                <a:cs typeface="Arial" panose="020B0604020202020204" pitchFamily="34" charset="0"/>
              </a:rPr>
              <a:t> i </a:t>
            </a:r>
            <a:r>
              <a:rPr lang="sr-Latn-CS" sz="3000" dirty="0">
                <a:cs typeface="Arial" panose="020B0604020202020204" pitchFamily="34" charset="0"/>
              </a:rPr>
              <a:t>potreba </a:t>
            </a:r>
            <a:r>
              <a:rPr lang="sr-Cyrl-RS" sz="3000" dirty="0">
                <a:cs typeface="Arial" panose="020B0604020202020204" pitchFamily="34" charset="0"/>
              </a:rPr>
              <a:t>ZS </a:t>
            </a:r>
            <a:r>
              <a:rPr lang="sr-Latn-CS" sz="3000" dirty="0">
                <a:cs typeface="Arial" panose="020B0604020202020204" pitchFamily="34" charset="0"/>
              </a:rPr>
              <a:t>korišćenjem različitih tehnika (upitnici, intervjui, fokus grupe, analiza postojećih dokumenata, izveštaja i sl</a:t>
            </a:r>
            <a:r>
              <a:rPr lang="sr-Cyrl-RS" sz="3000" dirty="0">
                <a:cs typeface="Arial" panose="020B0604020202020204" pitchFamily="34" charset="0"/>
              </a:rPr>
              <a:t>.</a:t>
            </a:r>
            <a:r>
              <a:rPr lang="sr-Latn-CS" sz="3000" dirty="0">
                <a:cs typeface="Arial" panose="020B0604020202020204" pitchFamily="34" charset="0"/>
              </a:rPr>
              <a:t>)</a:t>
            </a:r>
            <a:r>
              <a:rPr lang="sr-Latn-CS" sz="3000" b="1" u="sng" dirty="0">
                <a:cs typeface="Arial" panose="020B0604020202020204" pitchFamily="34" charset="0"/>
              </a:rPr>
              <a:t> </a:t>
            </a:r>
          </a:p>
          <a:p>
            <a:endParaRPr lang="sr-Latn-CS" sz="1400" b="1" u="sng" dirty="0">
              <a:cs typeface="Arial" panose="020B0604020202020204" pitchFamily="34" charset="0"/>
            </a:endParaRPr>
          </a:p>
          <a:p>
            <a:r>
              <a:rPr lang="sr-Latn-CS" sz="3000" dirty="0">
                <a:cs typeface="Arial" panose="020B0604020202020204" pitchFamily="34" charset="0"/>
              </a:rPr>
              <a:t>Obrada podataka, tj</a:t>
            </a:r>
            <a:r>
              <a:rPr lang="sr-Cyrl-RS" sz="3000" dirty="0">
                <a:cs typeface="Arial" panose="020B0604020202020204" pitchFamily="34" charset="0"/>
              </a:rPr>
              <a:t>.</a:t>
            </a:r>
            <a:r>
              <a:rPr lang="sr-Latn-CS" sz="3000" dirty="0">
                <a:cs typeface="Arial" panose="020B0604020202020204" pitchFamily="34" charset="0"/>
              </a:rPr>
              <a:t> analiza</a:t>
            </a:r>
          </a:p>
          <a:p>
            <a:endParaRPr lang="sr-Latn-CS" sz="1400" dirty="0">
              <a:cs typeface="Arial" panose="020B0604020202020204" pitchFamily="34" charset="0"/>
            </a:endParaRPr>
          </a:p>
          <a:p>
            <a:r>
              <a:rPr lang="sr-Latn-CS" sz="3000" dirty="0">
                <a:cs typeface="Arial" panose="020B0604020202020204" pitchFamily="34" charset="0"/>
              </a:rPr>
              <a:t>Kategorizacija i definisanje strategija uključivanja, saradnje i komunikacije </a:t>
            </a:r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0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17431" y="274638"/>
            <a:ext cx="10122794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r-Cyrl-RS" sz="4000" b="1" dirty="0" smtClean="0">
                <a:latin typeface="+mn-lt"/>
              </a:rPr>
              <a:t>3. </a:t>
            </a:r>
            <a:r>
              <a:rPr lang="sr-Latn-CS" sz="4000" b="1" dirty="0" smtClean="0">
                <a:latin typeface="+mn-lt"/>
              </a:rPr>
              <a:t>ZAINTERESOVANE STRANE </a:t>
            </a:r>
            <a:br>
              <a:rPr lang="sr-Latn-CS" sz="4000" b="1" dirty="0" smtClean="0">
                <a:latin typeface="+mn-lt"/>
              </a:rPr>
            </a:br>
            <a:r>
              <a:rPr lang="sr-Latn-CS" sz="4000" b="1" dirty="0" smtClean="0">
                <a:latin typeface="+mn-lt"/>
              </a:rPr>
              <a:t>- OSNOVNE GRUPE/TIPOVI -</a:t>
            </a:r>
            <a:endParaRPr lang="en-US" sz="4000" b="1" dirty="0">
              <a:latin typeface="+mn-lt"/>
            </a:endParaRPr>
          </a:p>
        </p:txBody>
      </p:sp>
      <p:graphicFrame>
        <p:nvGraphicFramePr>
          <p:cNvPr id="617500" name="Group 2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70224672"/>
              </p:ext>
            </p:extLst>
          </p:nvPr>
        </p:nvGraphicFramePr>
        <p:xfrm>
          <a:off x="862886" y="1559083"/>
          <a:ext cx="10625070" cy="4881630"/>
        </p:xfrm>
        <a:graphic>
          <a:graphicData uri="http://schemas.openxmlformats.org/drawingml/2006/table">
            <a:tbl>
              <a:tblPr/>
              <a:tblGrid>
                <a:gridCol w="2627289"/>
                <a:gridCol w="7997781"/>
              </a:tblGrid>
              <a:tr h="243102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KLJUČNI PARTNERI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Sve one organizacije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i institucije 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(Agencije, Zavodi, Instituti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...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) 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nad kojima JLS 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ima 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zakonske nadležnosti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u oblasti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Nadzor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ili kontrol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</a:t>
                      </a:r>
                      <a:endParaRPr kumimoji="0" lang="sr-Latn-C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Odobravanj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ili transfer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finansijskih sredstava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Odobravanj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planova ili programa rad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endParaRPr kumimoji="0" lang="sr-Latn-C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1120462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Sve one organizacije, 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nad kojima 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JLS 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nema formalno-pravno kontrolu ili nadzor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ali sa kojima u određenim segmentima svog poslovanja sarađuje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  <a:tr h="9015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KRAJNJI KORISNICI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Svi pojedinci ili organizacije koje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imaju direktnu korist od 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mera/</a:t>
                      </a:r>
                      <a:r>
                        <a:rPr kumimoji="0" lang="sr-Latn-C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usluga koje </a:t>
                      </a:r>
                      <a:r>
                        <a:rPr kumimoji="0" lang="sr-Cyrl-R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proističu iz Programa razvoja sporta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7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569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sz="4000" b="1" dirty="0" smtClean="0">
                <a:latin typeface="+mn-lt"/>
              </a:rPr>
              <a:t>3. ANALIZA </a:t>
            </a:r>
            <a:r>
              <a:rPr lang="sr-Cyrl-RS" sz="4000" b="1" dirty="0">
                <a:latin typeface="+mn-lt"/>
              </a:rPr>
              <a:t>ZAINTERESOVANIH STRANA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59" y="1412776"/>
            <a:ext cx="10869769" cy="5445224"/>
          </a:xfrm>
        </p:spPr>
        <p:txBody>
          <a:bodyPr>
            <a:normAutofit/>
          </a:bodyPr>
          <a:lstStyle/>
          <a:p>
            <a:pPr marL="0" lvl="1">
              <a:buNone/>
            </a:pPr>
            <a:r>
              <a:rPr lang="sr-Latn-CS" sz="3200" b="1" dirty="0" smtClean="0"/>
              <a:t>Kriterijumi </a:t>
            </a:r>
            <a:r>
              <a:rPr lang="sr-Latn-CS" sz="3200" dirty="0"/>
              <a:t>za kategorizaciju zainteresovanih</a:t>
            </a:r>
            <a:r>
              <a:rPr lang="sr-Cyrl-RS" sz="3200" dirty="0"/>
              <a:t> </a:t>
            </a:r>
            <a:r>
              <a:rPr lang="sr-Latn-CS" sz="3200" dirty="0" smtClean="0"/>
              <a:t>strana</a:t>
            </a:r>
            <a:r>
              <a:rPr lang="sr-Cyrl-RS" sz="3200" dirty="0"/>
              <a:t> </a:t>
            </a:r>
            <a:r>
              <a:rPr lang="sr-Cyrl-RS" sz="3200" dirty="0" smtClean="0"/>
              <a:t>su </a:t>
            </a:r>
            <a:r>
              <a:rPr lang="sr-Cyrl-RS" sz="3200" b="1" dirty="0" smtClean="0"/>
              <a:t>uticaj i interes.</a:t>
            </a:r>
            <a:endParaRPr lang="sr-Cyrl-RS" sz="3200" b="1" dirty="0"/>
          </a:p>
          <a:p>
            <a:pPr marL="0" indent="0">
              <a:buNone/>
            </a:pPr>
            <a:r>
              <a:rPr lang="sr-Latn-CS" dirty="0">
                <a:cs typeface="Arial" panose="020B0604020202020204" pitchFamily="34" charset="0"/>
              </a:rPr>
              <a:t>Neki od kriterijuma za </a:t>
            </a:r>
            <a:r>
              <a:rPr lang="sr-Latn-CS" b="1" dirty="0">
                <a:cs typeface="Arial" panose="020B0604020202020204" pitchFamily="34" charset="0"/>
              </a:rPr>
              <a:t>procenu autoriteta</a:t>
            </a:r>
            <a:r>
              <a:rPr lang="sr-Cyrl-RS" b="1" dirty="0">
                <a:cs typeface="Arial" panose="020B0604020202020204" pitchFamily="34" charset="0"/>
              </a:rPr>
              <a:t>/uticaja</a:t>
            </a:r>
            <a:r>
              <a:rPr lang="sr-Latn-CS" dirty="0">
                <a:cs typeface="Arial" panose="020B0604020202020204" pitchFamily="34" charset="0"/>
              </a:rPr>
              <a:t> zainteresovane strane mogu biti: </a:t>
            </a:r>
            <a:endParaRPr lang="sr-Cyrl-RS" dirty="0">
              <a:cs typeface="Arial" panose="020B0604020202020204" pitchFamily="34" charset="0"/>
            </a:endParaRPr>
          </a:p>
          <a:p>
            <a:r>
              <a:rPr lang="sr-Cyrl-RS" dirty="0">
                <a:cs typeface="Arial" panose="020B0604020202020204" pitchFamily="34" charset="0"/>
              </a:rPr>
              <a:t>Politički uticaj</a:t>
            </a:r>
          </a:p>
          <a:p>
            <a:r>
              <a:rPr lang="sr-Cyrl-RS" dirty="0">
                <a:cs typeface="Arial" panose="020B0604020202020204" pitchFamily="34" charset="0"/>
              </a:rPr>
              <a:t>N</a:t>
            </a:r>
            <a:r>
              <a:rPr lang="sr-Latn-CS" dirty="0">
                <a:cs typeface="Arial" panose="020B0604020202020204" pitchFamily="34" charset="0"/>
              </a:rPr>
              <a:t>ivo finansijskih sredstava koje zainteresovana strana obezbeđuje/zahteva</a:t>
            </a:r>
            <a:endParaRPr lang="sr-Cyrl-RS" dirty="0">
              <a:cs typeface="Arial" panose="020B0604020202020204" pitchFamily="34" charset="0"/>
            </a:endParaRPr>
          </a:p>
          <a:p>
            <a:r>
              <a:rPr lang="sr-Cyrl-RS" dirty="0">
                <a:cs typeface="Arial" panose="020B0604020202020204" pitchFamily="34" charset="0"/>
              </a:rPr>
              <a:t>S</a:t>
            </a:r>
            <a:r>
              <a:rPr lang="sr-Latn-CS" dirty="0">
                <a:cs typeface="Arial" panose="020B0604020202020204" pitchFamily="34" charset="0"/>
              </a:rPr>
              <a:t>tručnost zaposlenih i kvalitet usluga koje zainteresovana strana pruža</a:t>
            </a:r>
            <a:endParaRPr lang="sr-Cyrl-RS" dirty="0">
              <a:cs typeface="Arial" panose="020B0604020202020204" pitchFamily="34" charset="0"/>
            </a:endParaRPr>
          </a:p>
          <a:p>
            <a:r>
              <a:rPr lang="sr-Cyrl-RS" dirty="0">
                <a:cs typeface="Arial" panose="020B0604020202020204" pitchFamily="34" charset="0"/>
              </a:rPr>
              <a:t>B</a:t>
            </a:r>
            <a:r>
              <a:rPr lang="sr-Latn-CS" dirty="0">
                <a:cs typeface="Arial" panose="020B0604020202020204" pitchFamily="34" charset="0"/>
              </a:rPr>
              <a:t>rojnost </a:t>
            </a:r>
            <a:r>
              <a:rPr lang="en-US" dirty="0">
                <a:cs typeface="Arial" panose="020B0604020202020204" pitchFamily="34" charset="0"/>
              </a:rPr>
              <a:t>(</a:t>
            </a:r>
            <a:r>
              <a:rPr lang="sr-Latn-CS" dirty="0">
                <a:cs typeface="Arial" panose="020B0604020202020204" pitchFamily="34" charset="0"/>
              </a:rPr>
              <a:t>kod procene </a:t>
            </a:r>
            <a:r>
              <a:rPr lang="sr-Cyrl-RS" dirty="0">
                <a:cs typeface="Arial" panose="020B0604020202020204" pitchFamily="34" charset="0"/>
              </a:rPr>
              <a:t>uticaja </a:t>
            </a:r>
            <a:r>
              <a:rPr lang="sr-Latn-CS" dirty="0">
                <a:cs typeface="Arial" panose="020B0604020202020204" pitchFamily="34" charset="0"/>
              </a:rPr>
              <a:t>krajnjih korisnika)</a:t>
            </a:r>
            <a:endParaRPr lang="en-US" dirty="0">
              <a:cs typeface="Arial" panose="020B0604020202020204" pitchFamily="34" charset="0"/>
            </a:endParaRPr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08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933" y="297822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b="1" dirty="0" smtClean="0">
                <a:latin typeface="+mn-lt"/>
              </a:rPr>
              <a:t>3. ANALIZA </a:t>
            </a:r>
            <a:r>
              <a:rPr lang="sr-Cyrl-RS" sz="3600" b="1" dirty="0">
                <a:latin typeface="+mn-lt"/>
              </a:rPr>
              <a:t>ZAINTERESOVANIH STRANA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40768"/>
            <a:ext cx="9144000" cy="5354690"/>
          </a:xfrm>
        </p:spPr>
        <p:txBody>
          <a:bodyPr>
            <a:normAutofit/>
          </a:bodyPr>
          <a:lstStyle/>
          <a:p>
            <a:pPr lvl="1">
              <a:buFont typeface="Times New Roman" pitchFamily="18" charset="0"/>
              <a:buNone/>
            </a:pPr>
            <a:r>
              <a:rPr lang="sr-Latn-CS" altLang="en-US" dirty="0">
                <a:solidFill>
                  <a:schemeClr val="bg1"/>
                </a:solidFill>
                <a:cs typeface="Arial" panose="020B0604020202020204" pitchFamily="34" charset="0"/>
              </a:rPr>
              <a:t>Matrica </a:t>
            </a:r>
            <a:r>
              <a:rPr lang="sr-Latn-CS" altLang="en-US" dirty="0" smtClean="0">
                <a:solidFill>
                  <a:schemeClr val="bg1"/>
                </a:solidFill>
                <a:cs typeface="Arial" panose="020B0604020202020204" pitchFamily="34" charset="0"/>
              </a:rPr>
              <a:t>autoritet/interes</a:t>
            </a:r>
            <a:endParaRPr lang="sr-Cyrl-RS" altLang="en-US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>
              <a:buFont typeface="Times New Roman" pitchFamily="18" charset="0"/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53022" y="6304834"/>
            <a:ext cx="2743200" cy="365125"/>
          </a:xfrm>
        </p:spPr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625571" y="1361261"/>
            <a:ext cx="8229599" cy="5334197"/>
            <a:chOff x="624" y="624"/>
            <a:chExt cx="4752" cy="3719"/>
          </a:xfrm>
        </p:grpSpPr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2688" y="4118"/>
              <a:ext cx="59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100" dirty="0">
                  <a:latin typeface="Calibri" pitchFamily="34" charset="0"/>
                </a:rPr>
                <a:t>Autoritet</a:t>
              </a:r>
              <a:endParaRPr lang="sr-Latn-CS" altLang="en-US" dirty="0">
                <a:latin typeface="Calibri" pitchFamily="34" charset="0"/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624" y="2544"/>
              <a:ext cx="83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100" dirty="0"/>
                <a:t>Nivo</a:t>
              </a:r>
              <a:r>
                <a:rPr lang="en-US" altLang="en-US" sz="2100" dirty="0"/>
                <a:t> </a:t>
              </a:r>
              <a:r>
                <a:rPr lang="sr-Latn-CS" altLang="en-US" sz="2100" dirty="0">
                  <a:latin typeface="Calibri" pitchFamily="34" charset="0"/>
                </a:rPr>
                <a:t>interesa</a:t>
              </a:r>
              <a:endParaRPr lang="sr-Latn-CS" altLang="en-US" dirty="0">
                <a:latin typeface="Calibri" pitchFamily="34" charset="0"/>
              </a:endParaRPr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3761" y="1244"/>
              <a:ext cx="1234" cy="627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3761" y="2875"/>
              <a:ext cx="1234" cy="627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1181" y="2875"/>
              <a:ext cx="1234" cy="627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 dirty="0">
                <a:latin typeface="Calibri" pitchFamily="34" charset="0"/>
              </a:endParaRPr>
            </a:p>
          </p:txBody>
        </p:sp>
        <p:sp>
          <p:nvSpPr>
            <p:cNvPr id="11" name="Rectangle 18"/>
            <p:cNvSpPr>
              <a:spLocks noChangeArrowheads="1"/>
            </p:cNvSpPr>
            <p:nvPr/>
          </p:nvSpPr>
          <p:spPr bwMode="auto">
            <a:xfrm>
              <a:off x="1181" y="1244"/>
              <a:ext cx="1234" cy="627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Rectangle 19"/>
            <p:cNvSpPr>
              <a:spLocks noChangeArrowheads="1"/>
            </p:cNvSpPr>
            <p:nvPr/>
          </p:nvSpPr>
          <p:spPr bwMode="auto">
            <a:xfrm>
              <a:off x="3978" y="3104"/>
              <a:ext cx="81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100" dirty="0">
                  <a:latin typeface="Calibri" pitchFamily="34" charset="0"/>
                </a:rPr>
                <a:t>Informisanje</a:t>
              </a:r>
              <a:endParaRPr lang="sr-Latn-CS" altLang="en-US" dirty="0">
                <a:latin typeface="Calibri" pitchFamily="34" charset="0"/>
              </a:endParaRPr>
            </a:p>
          </p:txBody>
        </p:sp>
        <p:sp>
          <p:nvSpPr>
            <p:cNvPr id="13" name="Rectangle 20"/>
            <p:cNvSpPr>
              <a:spLocks noChangeArrowheads="1"/>
            </p:cNvSpPr>
            <p:nvPr/>
          </p:nvSpPr>
          <p:spPr bwMode="auto">
            <a:xfrm>
              <a:off x="1398" y="3010"/>
              <a:ext cx="686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000" dirty="0">
                  <a:latin typeface="Calibri" pitchFamily="34" charset="0"/>
                </a:rPr>
                <a:t>Minimalno</a:t>
              </a:r>
              <a:r>
                <a:rPr lang="en-US" altLang="en-US" sz="2000" dirty="0"/>
                <a:t> </a:t>
              </a:r>
            </a:p>
          </p:txBody>
        </p:sp>
        <p:sp>
          <p:nvSpPr>
            <p:cNvPr id="14" name="Rectangle 21"/>
            <p:cNvSpPr>
              <a:spLocks noChangeArrowheads="1"/>
            </p:cNvSpPr>
            <p:nvPr/>
          </p:nvSpPr>
          <p:spPr bwMode="auto">
            <a:xfrm>
              <a:off x="1398" y="3208"/>
              <a:ext cx="55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000" dirty="0">
                  <a:latin typeface="Calibri" pitchFamily="34" charset="0"/>
                </a:rPr>
                <a:t>zalaganje</a:t>
              </a:r>
            </a:p>
          </p:txBody>
        </p:sp>
        <p:sp>
          <p:nvSpPr>
            <p:cNvPr id="15" name="Rectangle 22"/>
            <p:cNvSpPr>
              <a:spLocks noChangeArrowheads="1"/>
            </p:cNvSpPr>
            <p:nvPr/>
          </p:nvSpPr>
          <p:spPr bwMode="auto">
            <a:xfrm>
              <a:off x="1440" y="1392"/>
              <a:ext cx="7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100" dirty="0">
                  <a:latin typeface="Calibri" pitchFamily="34" charset="0"/>
                </a:rPr>
                <a:t>Održavanje</a:t>
              </a:r>
              <a:endParaRPr lang="sr-Latn-CS" altLang="en-US" dirty="0">
                <a:latin typeface="Calibri" pitchFamily="34" charset="0"/>
              </a:endParaRPr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1407" y="1546"/>
              <a:ext cx="79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sr-Latn-CS" altLang="en-US" sz="2100" dirty="0">
                  <a:latin typeface="Calibri" pitchFamily="34" charset="0"/>
                </a:rPr>
                <a:t>zadovoljstva</a:t>
              </a:r>
              <a:endParaRPr lang="sr-Latn-CS" altLang="en-US" dirty="0">
                <a:latin typeface="Calibri" pitchFamily="34" charset="0"/>
              </a:endParaRPr>
            </a:p>
          </p:txBody>
        </p:sp>
        <p:sp>
          <p:nvSpPr>
            <p:cNvPr id="17" name="Rectangle 25"/>
            <p:cNvSpPr>
              <a:spLocks noChangeArrowheads="1"/>
            </p:cNvSpPr>
            <p:nvPr/>
          </p:nvSpPr>
          <p:spPr bwMode="auto">
            <a:xfrm>
              <a:off x="3761" y="1249"/>
              <a:ext cx="1234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sr-Cyrl-RS" altLang="en-US" sz="2000" dirty="0">
                  <a:latin typeface="Calibri" pitchFamily="34" charset="0"/>
                </a:rPr>
                <a:t>Saradnja sa </a:t>
              </a:r>
            </a:p>
            <a:p>
              <a:pPr algn="ctr"/>
              <a:r>
                <a:rPr lang="sr-Cyrl-RS" altLang="en-US" sz="2000" dirty="0">
                  <a:latin typeface="Calibri" pitchFamily="34" charset="0"/>
                </a:rPr>
                <a:t>k</a:t>
              </a:r>
              <a:r>
                <a:rPr lang="sr-Latn-CS" altLang="en-US" sz="2000" dirty="0">
                  <a:latin typeface="Calibri" pitchFamily="34" charset="0"/>
                </a:rPr>
                <a:t>ljučni</a:t>
              </a:r>
              <a:r>
                <a:rPr lang="sr-Cyrl-RS" altLang="en-US" sz="2000" dirty="0">
                  <a:latin typeface="Calibri" pitchFamily="34" charset="0"/>
                </a:rPr>
                <a:t>m </a:t>
              </a:r>
            </a:p>
            <a:p>
              <a:pPr algn="ctr"/>
              <a:r>
                <a:rPr lang="sr-Cyrl-RS" altLang="en-US" sz="2000" dirty="0">
                  <a:latin typeface="Calibri" pitchFamily="34" charset="0"/>
                </a:rPr>
                <a:t>igračima</a:t>
              </a:r>
              <a:endParaRPr lang="sr-Latn-CS" altLang="en-US" sz="2000" dirty="0">
                <a:latin typeface="Calibri" pitchFamily="34" charset="0"/>
              </a:endParaRPr>
            </a:p>
          </p:txBody>
        </p:sp>
        <p:sp>
          <p:nvSpPr>
            <p:cNvPr id="18" name="AutoShape 28"/>
            <p:cNvSpPr>
              <a:spLocks noChangeArrowheads="1"/>
            </p:cNvSpPr>
            <p:nvPr/>
          </p:nvSpPr>
          <p:spPr bwMode="auto">
            <a:xfrm>
              <a:off x="2880" y="624"/>
              <a:ext cx="192" cy="3408"/>
            </a:xfrm>
            <a:prstGeom prst="upArrow">
              <a:avLst>
                <a:gd name="adj1" fmla="val 39880"/>
                <a:gd name="adj2" fmla="val 91873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GB"/>
            </a:p>
          </p:txBody>
        </p:sp>
        <p:sp>
          <p:nvSpPr>
            <p:cNvPr id="19" name="AutoShape 29"/>
            <p:cNvSpPr>
              <a:spLocks noChangeArrowheads="1"/>
            </p:cNvSpPr>
            <p:nvPr/>
          </p:nvSpPr>
          <p:spPr bwMode="auto">
            <a:xfrm rot="5400000">
              <a:off x="2928" y="96"/>
              <a:ext cx="192" cy="4704"/>
            </a:xfrm>
            <a:prstGeom prst="upArrow">
              <a:avLst>
                <a:gd name="adj1" fmla="val 39880"/>
                <a:gd name="adj2" fmla="val 12681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8139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ZAINTERESOVANIH STRANA</a:t>
            </a:r>
            <a:endParaRPr lang="en-GB" sz="3600" dirty="0">
              <a:latin typeface="+mn-lt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960" y="1825625"/>
            <a:ext cx="8111653" cy="481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612814" y="3760631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12814" y="4054698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12814" y="4363791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12814" y="5638800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12814" y="5909256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12814" y="6192591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53048" y="1825625"/>
            <a:ext cx="0" cy="4366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41065" y="1825625"/>
            <a:ext cx="0" cy="4366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02440" y="1825625"/>
            <a:ext cx="0" cy="4366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459274" y="1825625"/>
            <a:ext cx="0" cy="4366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610668" y="1825625"/>
            <a:ext cx="2146" cy="4366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722321" y="1825625"/>
            <a:ext cx="2146" cy="43669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10668" y="1825625"/>
            <a:ext cx="81116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9734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ANALIZA ZAINTERESOVANIH STRANA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Vežba:</a:t>
            </a:r>
            <a:endParaRPr lang="en-GB" dirty="0" smtClean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Koristeći </a:t>
            </a:r>
            <a:r>
              <a:rPr lang="sr-Cyrl-RS" dirty="0"/>
              <a:t>prethodnu </a:t>
            </a:r>
            <a:r>
              <a:rPr lang="sr-Cyrl-RS" dirty="0" smtClean="0"/>
              <a:t>tabelu, uradite analizu zainteresovanih strana u vašoj JLS imajući u vidu sva </a:t>
            </a:r>
            <a:r>
              <a:rPr lang="sr-Cyrl-RS" dirty="0"/>
              <a:t>četiri </a:t>
            </a:r>
            <a:r>
              <a:rPr lang="sr-Cyrl-RS" dirty="0" smtClean="0"/>
              <a:t>prioriteta.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9650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PROBLEMA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91" y="1287692"/>
            <a:ext cx="5437909" cy="5215944"/>
          </a:xfrm>
        </p:spPr>
        <p:txBody>
          <a:bodyPr/>
          <a:lstStyle/>
          <a:p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Cilj analize problema  je </a:t>
            </a: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sagledavanje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negativnih aspekata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 trenutne situacije</a:t>
            </a:r>
            <a:r>
              <a:rPr lang="sr-Cyrl-RS" dirty="0">
                <a:latin typeface="Calibri" pitchFamily="34" charset="0"/>
                <a:cs typeface="Arial" panose="020B0604020202020204" pitchFamily="34" charset="0"/>
              </a:rPr>
              <a:t>;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Postojeći problemi se definišu </a:t>
            </a: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kao postojeće negativno stanje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, a ne kao odsustvo rešenja</a:t>
            </a:r>
            <a:r>
              <a:rPr lang="sr-Cyrl-RS" dirty="0">
                <a:latin typeface="Calibri" pitchFamily="34" charset="0"/>
                <a:cs typeface="Arial" panose="020B0604020202020204" pitchFamily="34" charset="0"/>
              </a:rPr>
              <a:t>;</a:t>
            </a:r>
            <a:endParaRPr lang="sr-Latn-CS" dirty="0">
              <a:latin typeface="Calibri" pitchFamily="34" charset="0"/>
              <a:cs typeface="Arial" panose="020B0604020202020204" pitchFamily="34" charset="0"/>
            </a:endParaRPr>
          </a:p>
          <a:p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Utvrđuje se </a:t>
            </a:r>
            <a:r>
              <a:rPr lang="sr-Latn-CS" b="1" dirty="0" smtClean="0">
                <a:latin typeface="Calibri" pitchFamily="34" charset="0"/>
                <a:cs typeface="Arial" panose="020B0604020202020204" pitchFamily="34" charset="0"/>
              </a:rPr>
              <a:t>ključni</a:t>
            </a:r>
            <a:r>
              <a:rPr lang="sr-Cyrl-RS" b="1" dirty="0" smtClean="0">
                <a:latin typeface="Calibri" pitchFamily="34" charset="0"/>
                <a:cs typeface="Arial" panose="020B0604020202020204" pitchFamily="34" charset="0"/>
              </a:rPr>
              <a:t>/glavni</a:t>
            </a:r>
            <a:r>
              <a:rPr lang="sr-Latn-CS" b="1" dirty="0" smtClean="0"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problem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, a zatim se definišu uzroci koji su doveli do njega i posledice koje </a:t>
            </a:r>
            <a:r>
              <a:rPr lang="sr-Cyrl-RS" dirty="0">
                <a:latin typeface="Calibri" pitchFamily="34" charset="0"/>
                <a:cs typeface="Arial" panose="020B0604020202020204" pitchFamily="34" charset="0"/>
              </a:rPr>
              <a:t>iz njega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 proiz</a:t>
            </a:r>
            <a:r>
              <a:rPr lang="sr-Cyrl-RS" dirty="0">
                <a:latin typeface="Calibri" pitchFamily="34" charset="0"/>
                <a:cs typeface="Arial" panose="020B0604020202020204" pitchFamily="34" charset="0"/>
              </a:rPr>
              <a:t>ilaze</a:t>
            </a:r>
            <a:endParaRPr lang="sr-Latn-CS" dirty="0">
              <a:latin typeface="Calibri" pitchFamily="34" charset="0"/>
              <a:cs typeface="Arial" panose="020B0604020202020204" pitchFamily="34" charset="0"/>
            </a:endParaRPr>
          </a:p>
          <a:p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Na taj način dobija se </a:t>
            </a: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drvo problema </a:t>
            </a:r>
          </a:p>
          <a:p>
            <a:pPr algn="ctr">
              <a:buNone/>
            </a:pPr>
            <a:endParaRPr lang="sr-Latn-CS" dirty="0">
              <a:latin typeface="Calibri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943600" y="2067153"/>
            <a:ext cx="5796306" cy="3890302"/>
            <a:chOff x="1524000" y="1076326"/>
            <a:chExt cx="9563554" cy="5102225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524000" y="1076326"/>
              <a:ext cx="8382000" cy="510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Cyrl-RS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897564" y="5449889"/>
              <a:ext cx="1639887" cy="7270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Cyrl-CS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709989" y="5449889"/>
              <a:ext cx="1639887" cy="7270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Cyrl-CS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9905815" y="1198614"/>
              <a:ext cx="185" cy="698596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9940069" y="5177687"/>
              <a:ext cx="0" cy="899969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2086289" y="1076326"/>
              <a:ext cx="7819525" cy="4373563"/>
              <a:chOff x="3105" y="3119"/>
              <a:chExt cx="6436" cy="3575"/>
            </a:xfrm>
          </p:grpSpPr>
          <p:grpSp>
            <p:nvGrpSpPr>
              <p:cNvPr id="13" name="Group 9"/>
              <p:cNvGrpSpPr>
                <a:grpSpLocks/>
              </p:cNvGrpSpPr>
              <p:nvPr/>
            </p:nvGrpSpPr>
            <p:grpSpPr bwMode="auto">
              <a:xfrm>
                <a:off x="3105" y="3119"/>
                <a:ext cx="5250" cy="3575"/>
                <a:chOff x="3405" y="3119"/>
                <a:chExt cx="5250" cy="3575"/>
              </a:xfrm>
            </p:grpSpPr>
            <p:sp>
              <p:nvSpPr>
                <p:cNvPr id="1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816" y="4868"/>
                  <a:ext cx="2278" cy="740"/>
                </a:xfrm>
                <a:prstGeom prst="rect">
                  <a:avLst/>
                </a:prstGeom>
                <a:solidFill>
                  <a:srgbClr val="00808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sr-Latn-CS" altLang="en-US" b="1" dirty="0">
                      <a:latin typeface="+mn-lt"/>
                    </a:rPr>
                    <a:t>GLAVNI</a:t>
                  </a:r>
                </a:p>
                <a:p>
                  <a:pPr algn="ctr" eaLnBrk="1" hangingPunct="1"/>
                  <a:r>
                    <a:rPr lang="sr-Latn-CS" altLang="en-US" b="1" dirty="0">
                      <a:latin typeface="+mn-lt"/>
                    </a:rPr>
                    <a:t>PROBLEM</a:t>
                  </a:r>
                  <a:endParaRPr lang="en-US" altLang="en-US" dirty="0">
                    <a:latin typeface="+mn-lt"/>
                  </a:endParaRPr>
                </a:p>
              </p:txBody>
            </p:sp>
            <p:sp>
              <p:nvSpPr>
                <p:cNvPr id="1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6105" y="4013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1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55" y="4013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1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855" y="3119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1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05" y="5800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2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205" y="3119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305" y="5800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2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355" y="5800"/>
                  <a:ext cx="1350" cy="59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sr-Cyrl-CS" alt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4755" y="4609"/>
                  <a:ext cx="1" cy="14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4755" y="4758"/>
                  <a:ext cx="2400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>
                  <a:off x="7155" y="4609"/>
                  <a:ext cx="1" cy="14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>
                  <a:off x="5955" y="4758"/>
                  <a:ext cx="2" cy="14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" name="Line 22"/>
                <p:cNvSpPr>
                  <a:spLocks noChangeShapeType="1"/>
                </p:cNvSpPr>
                <p:nvPr/>
              </p:nvSpPr>
              <p:spPr bwMode="auto">
                <a:xfrm>
                  <a:off x="5805" y="3715"/>
                  <a:ext cx="2" cy="15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" name="Line 23"/>
                <p:cNvSpPr>
                  <a:spLocks noChangeShapeType="1"/>
                </p:cNvSpPr>
                <p:nvPr/>
              </p:nvSpPr>
              <p:spPr bwMode="auto">
                <a:xfrm>
                  <a:off x="7605" y="3715"/>
                  <a:ext cx="2" cy="15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" name="Line 24"/>
                <p:cNvSpPr>
                  <a:spLocks noChangeShapeType="1"/>
                </p:cNvSpPr>
                <p:nvPr/>
              </p:nvSpPr>
              <p:spPr bwMode="auto">
                <a:xfrm>
                  <a:off x="5805" y="3864"/>
                  <a:ext cx="1800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Line 25"/>
                <p:cNvSpPr>
                  <a:spLocks noChangeShapeType="1"/>
                </p:cNvSpPr>
                <p:nvPr/>
              </p:nvSpPr>
              <p:spPr bwMode="auto">
                <a:xfrm>
                  <a:off x="6705" y="3864"/>
                  <a:ext cx="1" cy="15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" name="Line 26"/>
                <p:cNvSpPr>
                  <a:spLocks noChangeShapeType="1"/>
                </p:cNvSpPr>
                <p:nvPr/>
              </p:nvSpPr>
              <p:spPr bwMode="auto">
                <a:xfrm>
                  <a:off x="4005" y="5651"/>
                  <a:ext cx="1" cy="15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" name="Line 27"/>
                <p:cNvSpPr>
                  <a:spLocks noChangeShapeType="1"/>
                </p:cNvSpPr>
                <p:nvPr/>
              </p:nvSpPr>
              <p:spPr bwMode="auto">
                <a:xfrm>
                  <a:off x="5955" y="5651"/>
                  <a:ext cx="1" cy="15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" name="Line 28"/>
                <p:cNvSpPr>
                  <a:spLocks noChangeShapeType="1"/>
                </p:cNvSpPr>
                <p:nvPr/>
              </p:nvSpPr>
              <p:spPr bwMode="auto">
                <a:xfrm>
                  <a:off x="7905" y="5651"/>
                  <a:ext cx="1" cy="15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Line 29"/>
                <p:cNvSpPr>
                  <a:spLocks noChangeShapeType="1"/>
                </p:cNvSpPr>
                <p:nvPr/>
              </p:nvSpPr>
              <p:spPr bwMode="auto">
                <a:xfrm>
                  <a:off x="5205" y="6545"/>
                  <a:ext cx="1" cy="14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" name="Line 30"/>
                <p:cNvSpPr>
                  <a:spLocks noChangeShapeType="1"/>
                </p:cNvSpPr>
                <p:nvPr/>
              </p:nvSpPr>
              <p:spPr bwMode="auto">
                <a:xfrm>
                  <a:off x="7005" y="6545"/>
                  <a:ext cx="1" cy="14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" name="Line 31"/>
                <p:cNvSpPr>
                  <a:spLocks noChangeShapeType="1"/>
                </p:cNvSpPr>
                <p:nvPr/>
              </p:nvSpPr>
              <p:spPr bwMode="auto">
                <a:xfrm>
                  <a:off x="4005" y="5651"/>
                  <a:ext cx="3900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>
                  <a:off x="5205" y="6545"/>
                  <a:ext cx="1800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>
                  <a:off x="5955" y="6396"/>
                  <a:ext cx="2" cy="15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4" name="Line 34"/>
              <p:cNvSpPr>
                <a:spLocks noChangeShapeType="1"/>
              </p:cNvSpPr>
              <p:nvPr/>
            </p:nvSpPr>
            <p:spPr bwMode="auto">
              <a:xfrm>
                <a:off x="9541" y="4609"/>
                <a:ext cx="0" cy="1042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" name="Text Box 35"/>
            <p:cNvSpPr txBox="1">
              <a:spLocks noChangeArrowheads="1"/>
            </p:cNvSpPr>
            <p:nvPr/>
          </p:nvSpPr>
          <p:spPr bwMode="auto">
            <a:xfrm>
              <a:off x="8882629" y="2187295"/>
              <a:ext cx="2204925" cy="558228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sr-Latn-CS" altLang="en-US" sz="2000" b="1" dirty="0" smtClean="0">
                  <a:latin typeface="+mn-lt"/>
                </a:rPr>
                <a:t>POSLEDICE</a:t>
              </a:r>
              <a:endParaRPr lang="en-US" altLang="en-US" sz="2000" b="1" dirty="0">
                <a:latin typeface="+mn-lt"/>
              </a:endParaRPr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8877039" y="4354827"/>
              <a:ext cx="2091991" cy="558228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sr-Latn-CS" altLang="en-US" sz="2000" b="1" dirty="0">
                  <a:latin typeface="+mn-lt"/>
                </a:rPr>
                <a:t> </a:t>
              </a:r>
              <a:r>
                <a:rPr lang="sr-Cyrl-RS" altLang="en-US" sz="2000" b="1" dirty="0" smtClean="0">
                  <a:latin typeface="+mn-lt"/>
                </a:rPr>
                <a:t>U</a:t>
              </a:r>
              <a:r>
                <a:rPr lang="sr-Latn-CS" altLang="en-US" sz="2000" b="1" dirty="0" smtClean="0">
                  <a:latin typeface="+mn-lt"/>
                </a:rPr>
                <a:t>ZROCI</a:t>
              </a:r>
              <a:endParaRPr lang="sr-Cyrl-RS" altLang="en-US" sz="2000" b="1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895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144" y="1448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FAZE UPRAVLJANJA</a:t>
            </a:r>
            <a:endParaRPr lang="en-GB" sz="3600" dirty="0"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00913" y="1326524"/>
            <a:ext cx="8706839" cy="5171789"/>
            <a:chOff x="823527" y="1393359"/>
            <a:chExt cx="7606238" cy="5040560"/>
          </a:xfrm>
        </p:grpSpPr>
        <p:sp>
          <p:nvSpPr>
            <p:cNvPr id="5" name="Rounded Rectangle 4"/>
            <p:cNvSpPr/>
            <p:nvPr/>
          </p:nvSpPr>
          <p:spPr>
            <a:xfrm>
              <a:off x="4139952" y="1393359"/>
              <a:ext cx="4289813" cy="504056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Cyrl-R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823527" y="1393359"/>
              <a:ext cx="3168353" cy="504056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Cyrl-RS"/>
            </a:p>
          </p:txBody>
        </p:sp>
        <p:sp>
          <p:nvSpPr>
            <p:cNvPr id="7" name="Oval 6"/>
            <p:cNvSpPr/>
            <p:nvPr/>
          </p:nvSpPr>
          <p:spPr>
            <a:xfrm>
              <a:off x="6053501" y="2329463"/>
              <a:ext cx="2232248" cy="2270373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Definisanje </a:t>
              </a:r>
              <a:r>
                <a:rPr lang="sr-Cyrl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elemenata </a:t>
              </a:r>
              <a:r>
                <a:rPr lang="sr-Latn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plana</a:t>
              </a:r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: ciljevi, </a:t>
              </a:r>
              <a:r>
                <a:rPr lang="sr-Latn-RS" sz="1600" dirty="0">
                  <a:ea typeface="Calibri" panose="020F0502020204030204" pitchFamily="34" charset="0"/>
                  <a:cs typeface="Times New Roman" panose="02020603050405020304" pitchFamily="18" charset="0"/>
                </a:rPr>
                <a:t>mere, </a:t>
              </a:r>
              <a:r>
                <a:rPr lang="sr-Latn-RS" sz="1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aktivnosti</a:t>
              </a:r>
              <a:r>
                <a:rPr lang="sr-Cyrl-RS" sz="1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sr-Latn-RS" sz="1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pokazatelji </a:t>
              </a:r>
              <a:r>
                <a:rPr lang="sr-Cyrl-RS" sz="1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ishoda/efekata/ izlaznih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Latn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rezultata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253301" y="1609383"/>
              <a:ext cx="2232248" cy="2109832"/>
            </a:xfrm>
            <a:prstGeom prst="ellipse">
              <a:avLst/>
            </a:prstGeom>
            <a:gradFill flip="none" rotWithShape="1">
              <a:gsLst>
                <a:gs pos="0">
                  <a:schemeClr val="dk2">
                    <a:tint val="95000"/>
                    <a:satMod val="170000"/>
                    <a:shade val="30000"/>
                    <a:satMod val="115000"/>
                  </a:schemeClr>
                </a:gs>
                <a:gs pos="50000">
                  <a:schemeClr val="dk2">
                    <a:tint val="95000"/>
                    <a:satMod val="170000"/>
                    <a:shade val="67500"/>
                    <a:satMod val="115000"/>
                  </a:schemeClr>
                </a:gs>
                <a:gs pos="100000">
                  <a:schemeClr val="dk2">
                    <a:tint val="95000"/>
                    <a:satMod val="17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Analiza strateškog okvira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Analiza situacije + dodatne </a:t>
              </a:r>
              <a:r>
                <a:rPr lang="sr-Latn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analize</a:t>
              </a:r>
              <a:r>
                <a:rPr lang="sr-Cyrl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+ </a:t>
              </a:r>
              <a:r>
                <a:rPr lang="sr-Cyrl-RS" sz="1600" i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ex ante </a:t>
              </a:r>
              <a:r>
                <a:rPr lang="sr-Cyrl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analiza efekata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Latn-RS" sz="1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621453" y="4356058"/>
              <a:ext cx="1728191" cy="1584176"/>
            </a:xfrm>
            <a:prstGeom prst="ellipse">
              <a:avLst/>
            </a:prstGeom>
            <a:gradFill flip="none" rotWithShape="1">
              <a:gsLst>
                <a:gs pos="0">
                  <a:schemeClr val="dk2">
                    <a:tint val="95000"/>
                    <a:satMod val="170000"/>
                    <a:shade val="30000"/>
                    <a:satMod val="115000"/>
                  </a:schemeClr>
                </a:gs>
                <a:gs pos="50000">
                  <a:schemeClr val="dk2">
                    <a:tint val="95000"/>
                    <a:satMod val="170000"/>
                    <a:shade val="67500"/>
                    <a:satMod val="115000"/>
                  </a:schemeClr>
                </a:gs>
                <a:gs pos="100000">
                  <a:schemeClr val="dk2">
                    <a:tint val="95000"/>
                    <a:satMod val="17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Izrada finansijskog plana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139951" y="4361319"/>
              <a:ext cx="1765477" cy="1663855"/>
            </a:xfrm>
            <a:prstGeom prst="ellipse">
              <a:avLst/>
            </a:prstGeom>
            <a:gradFill flip="none" rotWithShape="1">
              <a:gsLst>
                <a:gs pos="0">
                  <a:schemeClr val="dk2">
                    <a:tint val="95000"/>
                    <a:satMod val="170000"/>
                    <a:shade val="30000"/>
                    <a:satMod val="115000"/>
                  </a:schemeClr>
                </a:gs>
                <a:gs pos="50000">
                  <a:schemeClr val="dk2">
                    <a:tint val="95000"/>
                    <a:satMod val="170000"/>
                    <a:shade val="67500"/>
                    <a:satMod val="115000"/>
                  </a:schemeClr>
                </a:gs>
                <a:gs pos="100000">
                  <a:schemeClr val="dk2">
                    <a:tint val="95000"/>
                    <a:satMod val="17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Cyrl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Izrada</a:t>
              </a:r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sr-Cyrl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gantograma </a:t>
              </a:r>
              <a:r>
                <a:rPr lang="sr-Latn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za </a:t>
              </a:r>
              <a:r>
                <a:rPr lang="sr-Latn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praćenje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733021" y="4126955"/>
              <a:ext cx="1925429" cy="1781413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Cyrl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Praćenje sprovođenja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23527" y="2782408"/>
              <a:ext cx="1872208" cy="1873614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Cyrl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Izveštavanje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093061" y="1609383"/>
              <a:ext cx="1898819" cy="1855266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Latn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Vrednovanje </a:t>
              </a:r>
              <a:r>
                <a:rPr lang="sr-Cyrl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učinka (</a:t>
              </a:r>
              <a:r>
                <a:rPr lang="sr-Cyrl-RS" sz="1600" i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ex post </a:t>
              </a:r>
              <a:r>
                <a:rPr lang="sr-Cyrl-RS" sz="16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analiza efekata)</a:t>
              </a:r>
              <a:endPara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ight Arrow 13"/>
            <p:cNvSpPr/>
            <p:nvPr/>
          </p:nvSpPr>
          <p:spPr>
            <a:xfrm rot="19256104">
              <a:off x="1671886" y="2464909"/>
              <a:ext cx="572135" cy="398780"/>
            </a:xfrm>
            <a:prstGeom prst="rightArrow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853885" y="1905633"/>
              <a:ext cx="572135" cy="398780"/>
            </a:xfrm>
            <a:prstGeom prst="rightArrow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6" name="Right Arrow 15"/>
            <p:cNvSpPr/>
            <p:nvPr/>
          </p:nvSpPr>
          <p:spPr>
            <a:xfrm rot="2044243">
              <a:off x="6274739" y="2257594"/>
              <a:ext cx="572135" cy="398780"/>
            </a:xfrm>
            <a:prstGeom prst="rightArrow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7" name="Right Arrow 16"/>
            <p:cNvSpPr/>
            <p:nvPr/>
          </p:nvSpPr>
          <p:spPr>
            <a:xfrm rot="8662032">
              <a:off x="6623399" y="4400446"/>
              <a:ext cx="572135" cy="398780"/>
            </a:xfrm>
            <a:prstGeom prst="rightArrow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8" name="Right Arrow 17"/>
            <p:cNvSpPr/>
            <p:nvPr/>
          </p:nvSpPr>
          <p:spPr>
            <a:xfrm rot="10800000">
              <a:off x="3537003" y="4988274"/>
              <a:ext cx="572135" cy="398780"/>
            </a:xfrm>
            <a:prstGeom prst="rightArrow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9" name="Right Arrow 18"/>
            <p:cNvSpPr/>
            <p:nvPr/>
          </p:nvSpPr>
          <p:spPr>
            <a:xfrm rot="13707783">
              <a:off x="1385817" y="4570544"/>
              <a:ext cx="572135" cy="398780"/>
            </a:xfrm>
            <a:prstGeom prst="rightArrow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261440" y="3510030"/>
              <a:ext cx="1697525" cy="769497"/>
            </a:xfrm>
            <a:prstGeom prst="roundRect">
              <a:avLst/>
            </a:prstGeom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Cyrl-RS" sz="160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SPROVOĐENJE</a:t>
              </a:r>
              <a:endPara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179501" y="3524069"/>
              <a:ext cx="1712317" cy="736254"/>
            </a:xfrm>
            <a:prstGeom prst="roundRect">
              <a:avLst/>
            </a:prstGeom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r-Cyrl-R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PLANIRANJE</a:t>
              </a:r>
              <a:endPara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15771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8" y="46228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ZAŠTO </a:t>
            </a:r>
            <a:r>
              <a:rPr lang="sr-Cyrl-RS" sz="3600" b="1" dirty="0">
                <a:latin typeface="+mn-lt"/>
              </a:rPr>
              <a:t>SU KONSULTACIJE POTREBNE</a:t>
            </a:r>
            <a:r>
              <a:rPr lang="en-US" sz="3600" b="1" dirty="0">
                <a:latin typeface="+mn-lt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17418" y="1800076"/>
            <a:ext cx="7370618" cy="47388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sr-Latn-CS" b="1" dirty="0">
                <a:latin typeface="Calibri" pitchFamily="34" charset="0"/>
                <a:cs typeface="Arial" panose="020B0604020202020204" pitchFamily="34" charset="0"/>
              </a:rPr>
              <a:t>Poželjno je da se u proces identifikacije problema uključe zainteresovane strane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sr-Cyrl-R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 smtClean="0"/>
              <a:t>Bolje </a:t>
            </a:r>
            <a:r>
              <a:rPr lang="sr-Cyrl-RS" dirty="0"/>
              <a:t>sagledavanje problema u ranim fazama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/>
              <a:t>Bolja identifikacija </a:t>
            </a:r>
            <a:r>
              <a:rPr lang="sr-Cyrl-RS" dirty="0" smtClean="0"/>
              <a:t>potreba potencijalnih korisnika i </a:t>
            </a:r>
            <a:r>
              <a:rPr lang="sr-Cyrl-RS" dirty="0"/>
              <a:t>veći legitimitet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/>
              <a:t>Lakše sagledavanje različitih opcija </a:t>
            </a:r>
            <a:r>
              <a:rPr lang="sr-Cyrl-RS" dirty="0" smtClean="0"/>
              <a:t>rešenja</a:t>
            </a:r>
            <a:r>
              <a:rPr lang="en-US" dirty="0" smtClean="0"/>
              <a:t>, </a:t>
            </a:r>
            <a:r>
              <a:rPr lang="sr-Cyrl-RS" dirty="0"/>
              <a:t>nove ideje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/>
              <a:t>Mogućnost testiranja </a:t>
            </a:r>
            <a:r>
              <a:rPr lang="sr-Cyrl-RS" dirty="0" smtClean="0"/>
              <a:t>određenog rešenja problema, </a:t>
            </a:r>
            <a:r>
              <a:rPr lang="sr-Cyrl-RS" b="1" dirty="0"/>
              <a:t>kvalitetnija analiza</a:t>
            </a:r>
            <a:endParaRPr lang="ru-RU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Cyrl-RS" dirty="0"/>
              <a:t>Lakše sprovođenje, praćenje i </a:t>
            </a:r>
            <a:r>
              <a:rPr lang="sr-Cyrl-RS" dirty="0" smtClean="0"/>
              <a:t>vrednovanje sprovedenih mera Programa</a:t>
            </a:r>
            <a:endParaRPr lang="en-US" dirty="0"/>
          </a:p>
        </p:txBody>
      </p:sp>
      <p:sp>
        <p:nvSpPr>
          <p:cNvPr id="6" name="Прямоугольник 4"/>
          <p:cNvSpPr/>
          <p:nvPr/>
        </p:nvSpPr>
        <p:spPr>
          <a:xfrm>
            <a:off x="7897416" y="2745013"/>
            <a:ext cx="3456384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4000" b="1" dirty="0">
                <a:solidFill>
                  <a:schemeClr val="tx1"/>
                </a:solidFill>
              </a:rPr>
              <a:t>Većina je zadovoljna</a:t>
            </a:r>
            <a:r>
              <a:rPr lang="ru-RU" sz="4000" b="1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619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3. ANALIZA PROBLEMA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312"/>
            <a:ext cx="10515600" cy="508715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Cyrl-CS" dirty="0" smtClean="0"/>
              <a:t>Najčešće greške koje se prave pri definisanju problema: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sr-Cyrl-CS" dirty="0" smtClean="0"/>
              <a:t>Suštinski problemi se prećutkuju, odnosno „guraju pod tepih“</a:t>
            </a:r>
          </a:p>
          <a:p>
            <a:pPr lvl="0"/>
            <a:r>
              <a:rPr lang="sr-Cyrl-CS" dirty="0" smtClean="0"/>
              <a:t>Mali problemi se preuveličavaju</a:t>
            </a:r>
          </a:p>
          <a:p>
            <a:pPr lvl="0"/>
            <a:r>
              <a:rPr lang="sr-Cyrl-CS" dirty="0" smtClean="0"/>
              <a:t>Definisanje problema kao nedostatka nečega; </a:t>
            </a:r>
            <a:endParaRPr lang="en-GB" dirty="0"/>
          </a:p>
          <a:p>
            <a:pPr lvl="0"/>
            <a:r>
              <a:rPr lang="sr-Cyrl-CS" dirty="0"/>
              <a:t>Definisanje problema </a:t>
            </a:r>
            <a:r>
              <a:rPr lang="sr-Cyrl-CS" dirty="0" smtClean="0"/>
              <a:t>bez ukazivanja na uzroke; </a:t>
            </a:r>
            <a:endParaRPr lang="en-GB" dirty="0"/>
          </a:p>
          <a:p>
            <a:pPr lvl="0"/>
            <a:r>
              <a:rPr lang="sr-Cyrl-CS" dirty="0" smtClean="0"/>
              <a:t>Suviše usko ili nejasno definisanje problema koje favorizuje određenu opciju rešenja; </a:t>
            </a:r>
          </a:p>
          <a:p>
            <a:pPr lvl="0"/>
            <a:r>
              <a:rPr lang="sr-Cyrl-CS" dirty="0" smtClean="0"/>
              <a:t>Pristupanje problemu isključivo s tehničkog/tehnološkog aspekta;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2857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3. ANALIZA </a:t>
            </a:r>
            <a:r>
              <a:rPr lang="sr-Cyrl-RS" sz="3600" b="1" dirty="0">
                <a:latin typeface="+mn-lt"/>
              </a:rPr>
              <a:t>PROBLEMA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8"/>
            <a:ext cx="10515600" cy="50356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Cyrl-CS" dirty="0" smtClean="0"/>
              <a:t>Šta treba sagledati:</a:t>
            </a:r>
          </a:p>
          <a:p>
            <a:pPr lvl="0"/>
            <a:r>
              <a:rPr lang="sr-Cyrl-CS" dirty="0" smtClean="0"/>
              <a:t>Opseg/veličina problema, odnosno: ko je i na koji način ugrožen problemom; brojnost ugroženih lica; teritorijalna rasprostranjenost problema; </a:t>
            </a:r>
            <a:endParaRPr lang="en-GB" dirty="0"/>
          </a:p>
          <a:p>
            <a:pPr lvl="0"/>
            <a:r>
              <a:rPr lang="sr-Cyrl-CS" dirty="0" smtClean="0"/>
              <a:t>Stanje u oblasti sporta u JLS i kako bi se problem razvijao bez dodatne akcije;</a:t>
            </a:r>
            <a:endParaRPr lang="en-GB" dirty="0"/>
          </a:p>
          <a:p>
            <a:pPr lvl="0"/>
            <a:r>
              <a:rPr lang="sr-Cyrl-CS" dirty="0" smtClean="0"/>
              <a:t>Da li se i koje mere sprovode u JLS u cilju rešavanja tog problema i kakve izlazne rezultate i ishode imaju; </a:t>
            </a:r>
          </a:p>
          <a:p>
            <a:pPr lvl="0"/>
            <a:r>
              <a:rPr lang="sr-Cyrl-CS" dirty="0" smtClean="0"/>
              <a:t>Da li i zašto je potrebna intervencija lokalnih vlasti; </a:t>
            </a:r>
            <a:endParaRPr lang="en-GB" dirty="0"/>
          </a:p>
          <a:p>
            <a:pPr lvl="0"/>
            <a:r>
              <a:rPr lang="sr-Cyrl-CS" dirty="0" smtClean="0"/>
              <a:t>Uporedna iskustva u rešavanju sličnih problema; </a:t>
            </a:r>
          </a:p>
        </p:txBody>
      </p:sp>
    </p:spTree>
    <p:extLst>
      <p:ext uri="{BB962C8B-B14F-4D97-AF65-F5344CB8AC3E}">
        <p14:creationId xmlns:p14="http://schemas.microsoft.com/office/powerpoint/2010/main" val="16270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1" y="5361708"/>
            <a:ext cx="1948296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Nestručan kadar u organizacijama koje vode rekreativni sport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67831" y="5351312"/>
            <a:ext cx="2126670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Nedovoljna promocija rekreativnog sporta i nedostatak programa za starije osobe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40917" y="5351309"/>
            <a:ext cx="1981200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Nema plana za izgradnju sportskih objekata i površina za rekreativni sport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625445" y="5375565"/>
            <a:ext cx="2247901" cy="1302326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Nema kapaciteta za pripremu i sprovođenje projekata finansiranih iz razvojne pomoći (IPA, ...)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05323" y="4075398"/>
            <a:ext cx="3234167" cy="67937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>
                <a:solidFill>
                  <a:schemeClr val="tx1"/>
                </a:solidFill>
              </a:rPr>
              <a:t>Građani nisu edukovani o značaju rekreativnog sporta za zdravlje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33735" y="4099028"/>
            <a:ext cx="4754702" cy="64114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Nedostatak objekata za rekreativno vežbanje (biciklističke, trim staze, teretane na otvorenom)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4" idx="0"/>
          </p:cNvCxnSpPr>
          <p:nvPr/>
        </p:nvCxnSpPr>
        <p:spPr>
          <a:xfrm flipV="1">
            <a:off x="1278949" y="5109112"/>
            <a:ext cx="0" cy="252596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862823" y="5098720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31517" y="5090309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0768445" y="5098720"/>
            <a:ext cx="0" cy="289090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278949" y="5090309"/>
            <a:ext cx="2583874" cy="8412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2"/>
          </p:cNvCxnSpPr>
          <p:nvPr/>
        </p:nvCxnSpPr>
        <p:spPr>
          <a:xfrm flipV="1">
            <a:off x="2622404" y="4754772"/>
            <a:ext cx="3" cy="325146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231517" y="5090309"/>
            <a:ext cx="4536928" cy="8411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728356" y="4770663"/>
            <a:ext cx="1" cy="368456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8728357" y="3832762"/>
            <a:ext cx="1" cy="2360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22407" y="3832762"/>
            <a:ext cx="610595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794661" y="3550219"/>
            <a:ext cx="1" cy="25927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963881" y="2798944"/>
            <a:ext cx="7661564" cy="775855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Mala zainteresovanost građana za bavljenje rekreacijom (naročito žena i starijih osoba)</a:t>
            </a:r>
            <a:endParaRPr lang="en-GB" sz="2400" b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31" idx="0"/>
          </p:cNvCxnSpPr>
          <p:nvPr/>
        </p:nvCxnSpPr>
        <p:spPr>
          <a:xfrm flipV="1">
            <a:off x="5794663" y="2534708"/>
            <a:ext cx="0" cy="26423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159704" y="2523487"/>
            <a:ext cx="5568651" cy="1065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1005323" y="1610031"/>
            <a:ext cx="4308763" cy="65239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Mali broj rekreativaca i učesnika masovnog sporta, naročito žena i starih lica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433181" y="5325836"/>
            <a:ext cx="1981200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R</a:t>
            </a:r>
            <a:r>
              <a:rPr lang="sr-Cyrl-RS" sz="1600" dirty="0" smtClean="0">
                <a:solidFill>
                  <a:schemeClr val="tx1"/>
                </a:solidFill>
              </a:rPr>
              <a:t>ekreativni sport nije prepoznat kao turistički potencijal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 flipV="1">
            <a:off x="2622404" y="3790837"/>
            <a:ext cx="1" cy="2360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8728356" y="5109112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459674" y="1618758"/>
            <a:ext cx="4308763" cy="65239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Nepovezanost sporta s ostalim vidovima društvenog života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468582" y="1000127"/>
            <a:ext cx="8562109" cy="36206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Zdravstveno stanje stanovništva nezadovoljavajuće (pretilnost, hipertenzija, depresija...)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39" idx="0"/>
          </p:cNvCxnSpPr>
          <p:nvPr/>
        </p:nvCxnSpPr>
        <p:spPr>
          <a:xfrm flipH="1" flipV="1">
            <a:off x="3159704" y="1374005"/>
            <a:ext cx="1" cy="236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8728355" y="1402720"/>
            <a:ext cx="1" cy="236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5794661" y="750421"/>
            <a:ext cx="1" cy="236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1735279" y="391877"/>
            <a:ext cx="8118764" cy="36206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Nezadovoljavajući kvalitet života (naročito starijih osoba)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3159704" y="2286478"/>
            <a:ext cx="1" cy="23602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8728355" y="2301391"/>
            <a:ext cx="1" cy="23602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8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>
                <a:latin typeface="+mn-lt"/>
              </a:rPr>
              <a:t>3. ANALIZA PROBLEMA - DRVO PROBLEMA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Vežba: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Uradite analizu problema - drvo problema za razvoj sporta u vašoj JLS po prioritetima iz strategije razvoja sporta.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42" y="597615"/>
            <a:ext cx="10515600" cy="911126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4. KORAK - DEFINISANJE CILJEVA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2185508"/>
            <a:ext cx="10722735" cy="3494075"/>
          </a:xfrm>
        </p:spPr>
        <p:txBody>
          <a:bodyPr>
            <a:normAutofit/>
          </a:bodyPr>
          <a:lstStyle/>
          <a:p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Kada se završi definisanje </a:t>
            </a:r>
            <a:r>
              <a:rPr lang="sr-Latn-CS" dirty="0" smtClean="0">
                <a:latin typeface="Calibri" pitchFamily="34" charset="0"/>
                <a:cs typeface="Arial" panose="020B0604020202020204" pitchFamily="34" charset="0"/>
              </a:rPr>
              <a:t>problema</a:t>
            </a:r>
            <a:r>
              <a:rPr lang="sr-Cyrl-RS" dirty="0" smtClean="0">
                <a:latin typeface="Calibri" pitchFamily="34" charset="0"/>
                <a:cs typeface="Arial" panose="020B0604020202020204" pitchFamily="34" charset="0"/>
              </a:rPr>
              <a:t>,</a:t>
            </a:r>
            <a:r>
              <a:rPr lang="sr-Latn-CS" dirty="0" smtClean="0"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čitavo drvo problema inverzijom se pretvara u drvo ciljeva</a:t>
            </a:r>
            <a:endParaRPr lang="sr-Cyrl-RS" dirty="0">
              <a:latin typeface="Calibri" pitchFamily="34" charset="0"/>
              <a:cs typeface="Arial" panose="020B0604020202020204" pitchFamily="34" charset="0"/>
            </a:endParaRPr>
          </a:p>
          <a:p>
            <a:r>
              <a:rPr lang="sr-Latn-CS" altLang="en-US" dirty="0">
                <a:latin typeface="Calibri" pitchFamily="34" charset="0"/>
              </a:rPr>
              <a:t>Odnos uzrok-posledica pretvara se u odnos </a:t>
            </a:r>
            <a:r>
              <a:rPr lang="sr-Cyrl-RS" altLang="en-US" dirty="0" smtClean="0">
                <a:latin typeface="Calibri" pitchFamily="34" charset="0"/>
              </a:rPr>
              <a:t>mera-rezultat</a:t>
            </a:r>
            <a:endParaRPr lang="sr-Latn-CS" altLang="en-US" dirty="0">
              <a:latin typeface="Calibri" pitchFamily="34" charset="0"/>
            </a:endParaRPr>
          </a:p>
          <a:p>
            <a:r>
              <a:rPr lang="sr-Latn-CS" altLang="en-US" dirty="0" smtClean="0">
                <a:latin typeface="Calibri" pitchFamily="34" charset="0"/>
              </a:rPr>
              <a:t>Uočava</a:t>
            </a:r>
            <a:r>
              <a:rPr lang="sr-Cyrl-RS" altLang="en-US" dirty="0" smtClean="0">
                <a:latin typeface="Calibri" pitchFamily="34" charset="0"/>
              </a:rPr>
              <a:t>ju se</a:t>
            </a:r>
            <a:r>
              <a:rPr lang="sr-Latn-CS" altLang="en-US" dirty="0" smtClean="0">
                <a:latin typeface="Calibri" pitchFamily="34" charset="0"/>
              </a:rPr>
              <a:t> </a:t>
            </a:r>
            <a:r>
              <a:rPr lang="sr-Latn-CS" altLang="en-US" dirty="0">
                <a:latin typeface="Calibri" pitchFamily="34" charset="0"/>
              </a:rPr>
              <a:t>hijerarhijske relacije među njima</a:t>
            </a:r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r-Latn-CS" dirty="0">
                <a:latin typeface="Calibri" pitchFamily="34" charset="0"/>
                <a:cs typeface="Arial" panose="020B0604020202020204" pitchFamily="34" charset="0"/>
              </a:rPr>
              <a:t>Za ovako dobijene ciljeve neophodno je osmisliti načine za njihovo ostvarivanje, a to se radi kroz definisanje </a:t>
            </a:r>
            <a:r>
              <a:rPr lang="sr-Cyrl-RS" dirty="0" smtClean="0">
                <a:latin typeface="Calibri" pitchFamily="34" charset="0"/>
                <a:cs typeface="Arial" panose="020B0604020202020204" pitchFamily="34" charset="0"/>
              </a:rPr>
              <a:t>mera</a:t>
            </a:r>
            <a:endParaRPr lang="sr-Cyrl-R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66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2064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4. DEFINISANJE CILJEVA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Ciljevi su </a:t>
            </a:r>
            <a:r>
              <a:rPr lang="sr-Cyrl-RS" dirty="0" smtClean="0">
                <a:latin typeface="Calibri" pitchFamily="34" charset="0"/>
              </a:rPr>
              <a:t>s</a:t>
            </a:r>
            <a:r>
              <a:rPr lang="sr-Latn-CS" dirty="0" smtClean="0">
                <a:latin typeface="Calibri" pitchFamily="34" charset="0"/>
              </a:rPr>
              <a:t>ažete </a:t>
            </a:r>
            <a:r>
              <a:rPr lang="sr-Latn-CS" b="1" dirty="0">
                <a:latin typeface="Calibri" pitchFamily="34" charset="0"/>
              </a:rPr>
              <a:t>izjave</a:t>
            </a:r>
            <a:r>
              <a:rPr lang="sr-Latn-CS" dirty="0">
                <a:latin typeface="Calibri" pitchFamily="34" charset="0"/>
              </a:rPr>
              <a:t> o tome kako treba da izgleda željeno promenjeno stanje kome težimo</a:t>
            </a:r>
            <a:r>
              <a:rPr lang="en-US" dirty="0">
                <a:latin typeface="Calibri" pitchFamily="34" charset="0"/>
              </a:rPr>
              <a:t>,</a:t>
            </a:r>
            <a:r>
              <a:rPr lang="sr-Latn-CS" dirty="0">
                <a:latin typeface="Calibri" pitchFamily="34" charset="0"/>
              </a:rPr>
              <a:t> a koje predstavlja promenu u odnosu 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sr-Latn-CS" dirty="0">
                <a:latin typeface="Calibri" pitchFamily="34" charset="0"/>
              </a:rPr>
              <a:t>identifikovan</a:t>
            </a:r>
            <a:r>
              <a:rPr lang="en-US" dirty="0">
                <a:latin typeface="Calibri" pitchFamily="34" charset="0"/>
              </a:rPr>
              <a:t>u</a:t>
            </a:r>
            <a:r>
              <a:rPr lang="sr-Latn-CS" dirty="0">
                <a:latin typeface="Calibri" pitchFamily="34" charset="0"/>
              </a:rPr>
              <a:t> situacij</a:t>
            </a:r>
            <a:r>
              <a:rPr lang="en-US" dirty="0">
                <a:latin typeface="Calibri" pitchFamily="34" charset="0"/>
              </a:rPr>
              <a:t>u</a:t>
            </a:r>
            <a:r>
              <a:rPr lang="sr-Latn-CS" dirty="0">
                <a:latin typeface="Calibri" pitchFamily="34" charset="0"/>
              </a:rPr>
              <a:t> tj</a:t>
            </a:r>
            <a:r>
              <a:rPr lang="en-US" dirty="0">
                <a:latin typeface="Calibri" pitchFamily="34" charset="0"/>
              </a:rPr>
              <a:t>.</a:t>
            </a:r>
            <a:r>
              <a:rPr lang="sr-Latn-CS" dirty="0">
                <a:latin typeface="Calibri" pitchFamily="34" charset="0"/>
              </a:rPr>
              <a:t> problem</a:t>
            </a:r>
          </a:p>
          <a:p>
            <a:pPr marL="0" indent="0">
              <a:buNone/>
            </a:pPr>
            <a:r>
              <a:rPr lang="sr-Cyrl-RS" sz="1800" b="1" dirty="0">
                <a:latin typeface="Calibri" pitchFamily="34" charset="0"/>
              </a:rPr>
              <a:t>														</a:t>
            </a:r>
            <a:r>
              <a:rPr lang="sr-Latn-CS" sz="1800" b="1" dirty="0">
                <a:latin typeface="Calibri" pitchFamily="34" charset="0"/>
              </a:rPr>
              <a:t>Željeno promenjeno stanje</a:t>
            </a:r>
          </a:p>
          <a:p>
            <a:pPr marL="0" indent="0">
              <a:buNone/>
            </a:pPr>
            <a:endParaRPr lang="sr-Cyrl-RS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911382" y="3400379"/>
            <a:ext cx="5513040" cy="3198812"/>
            <a:chOff x="816" y="1824"/>
            <a:chExt cx="3936" cy="2280"/>
          </a:xfrm>
        </p:grpSpPr>
        <p:sp>
          <p:nvSpPr>
            <p:cNvPr id="7" name="AutoShape 5"/>
            <p:cNvSpPr>
              <a:spLocks noChangeAspect="1" noChangeArrowheads="1"/>
            </p:cNvSpPr>
            <p:nvPr/>
          </p:nvSpPr>
          <p:spPr bwMode="auto">
            <a:xfrm>
              <a:off x="816" y="1824"/>
              <a:ext cx="3936" cy="2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824" y="3456"/>
              <a:ext cx="2352" cy="240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sr-Latn-CS"/>
                <a:t>                             </a:t>
              </a:r>
              <a:r>
                <a:rPr lang="en-US" b="1"/>
                <a:t>VREME</a:t>
              </a:r>
              <a:r>
                <a:rPr lang="en-US">
                  <a:latin typeface="Arial Rounded MT Bold" pitchFamily="34" charset="0"/>
                </a:rPr>
                <a:t>  </a:t>
              </a:r>
              <a:endParaRPr lang="sr-Latn-C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1654" y="2407"/>
              <a:ext cx="2041" cy="10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-2833608">
              <a:off x="3956" y="2719"/>
              <a:ext cx="395" cy="407"/>
            </a:xfrm>
            <a:custGeom>
              <a:avLst/>
              <a:gdLst>
                <a:gd name="T0" fmla="*/ 5 w 21600"/>
                <a:gd name="T1" fmla="*/ 0 h 21600"/>
                <a:gd name="T2" fmla="*/ 3 w 21600"/>
                <a:gd name="T3" fmla="*/ 2 h 21600"/>
                <a:gd name="T4" fmla="*/ 2 w 21600"/>
                <a:gd name="T5" fmla="*/ 3 h 21600"/>
                <a:gd name="T6" fmla="*/ 0 w 21600"/>
                <a:gd name="T7" fmla="*/ 5 h 21600"/>
                <a:gd name="T8" fmla="*/ 2 w 21600"/>
                <a:gd name="T9" fmla="*/ 8 h 21600"/>
                <a:gd name="T10" fmla="*/ 4 w 21600"/>
                <a:gd name="T11" fmla="*/ 7 h 21600"/>
                <a:gd name="T12" fmla="*/ 6 w 21600"/>
                <a:gd name="T13" fmla="*/ 4 h 21600"/>
                <a:gd name="T14" fmla="*/ 7 w 21600"/>
                <a:gd name="T15" fmla="*/ 2 h 21600"/>
                <a:gd name="T16" fmla="*/ 17694720 60000 65536"/>
                <a:gd name="T17" fmla="*/ 11796480 60000 65536"/>
                <a:gd name="T18" fmla="*/ 17694720 60000 65536"/>
                <a:gd name="T19" fmla="*/ 11796480 60000 65536"/>
                <a:gd name="T20" fmla="*/ 5898240 60000 65536"/>
                <a:gd name="T21" fmla="*/ 5898240 60000 65536"/>
                <a:gd name="T22" fmla="*/ 0 60000 65536"/>
                <a:gd name="T23" fmla="*/ 0 60000 65536"/>
                <a:gd name="T24" fmla="*/ 3062 w 21600"/>
                <a:gd name="T25" fmla="*/ 12366 h 21600"/>
                <a:gd name="T26" fmla="*/ 18538 w 21600"/>
                <a:gd name="T27" fmla="*/ 1852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5429" y="0"/>
                  </a:moveTo>
                  <a:lnTo>
                    <a:pt x="9257" y="6171"/>
                  </a:lnTo>
                  <a:lnTo>
                    <a:pt x="12343" y="6171"/>
                  </a:lnTo>
                  <a:lnTo>
                    <a:pt x="12343" y="12343"/>
                  </a:lnTo>
                  <a:lnTo>
                    <a:pt x="6171" y="12343"/>
                  </a:lnTo>
                  <a:lnTo>
                    <a:pt x="6171" y="9257"/>
                  </a:lnTo>
                  <a:lnTo>
                    <a:pt x="0" y="15429"/>
                  </a:lnTo>
                  <a:lnTo>
                    <a:pt x="6171" y="21600"/>
                  </a:lnTo>
                  <a:lnTo>
                    <a:pt x="6171" y="18514"/>
                  </a:lnTo>
                  <a:lnTo>
                    <a:pt x="18514" y="18514"/>
                  </a:lnTo>
                  <a:lnTo>
                    <a:pt x="18514" y="6171"/>
                  </a:lnTo>
                  <a:lnTo>
                    <a:pt x="21600" y="6171"/>
                  </a:lnTo>
                  <a:lnTo>
                    <a:pt x="1542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r-Cyrl-R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1472" y="3309"/>
              <a:ext cx="437" cy="424"/>
            </a:xfrm>
            <a:prstGeom prst="ellipse">
              <a:avLst/>
            </a:prstGeom>
            <a:solidFill>
              <a:srgbClr val="3D7D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600">
                  <a:latin typeface="Arial Rounded MT Bold" pitchFamily="34" charset="0"/>
                </a:rPr>
                <a:t>A</a:t>
              </a:r>
              <a:endParaRPr lang="sr-Latn-C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659" y="2089"/>
              <a:ext cx="437" cy="4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600">
                  <a:latin typeface="Arial Rounded MT Bold" pitchFamily="34" charset="0"/>
                </a:rPr>
                <a:t>B</a:t>
              </a:r>
              <a:endParaRPr lang="sr-Latn-C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2456" y="2884"/>
              <a:ext cx="620" cy="584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7676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r-Cyrl-RS"/>
            </a:p>
          </p:txBody>
        </p:sp>
      </p:grpSp>
      <p:sp>
        <p:nvSpPr>
          <p:cNvPr id="5" name="Rectangle 4"/>
          <p:cNvSpPr/>
          <p:nvPr/>
        </p:nvSpPr>
        <p:spPr>
          <a:xfrm>
            <a:off x="1795198" y="5445866"/>
            <a:ext cx="22323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b="1" dirty="0">
                <a:latin typeface="Calibri" pitchFamily="34" charset="0"/>
              </a:rPr>
              <a:t>Identifikovana situacija-problem</a:t>
            </a:r>
          </a:p>
        </p:txBody>
      </p:sp>
    </p:spTree>
    <p:extLst>
      <p:ext uri="{BB962C8B-B14F-4D97-AF65-F5344CB8AC3E}">
        <p14:creationId xmlns:p14="http://schemas.microsoft.com/office/powerpoint/2010/main" val="30852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4. CILJEVI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800" b="1" dirty="0">
                <a:latin typeface="Calibri" pitchFamily="34" charset="0"/>
              </a:rPr>
              <a:t>Vrste ciljeva:</a:t>
            </a:r>
          </a:p>
          <a:p>
            <a:pPr marL="0" indent="0">
              <a:buNone/>
            </a:pPr>
            <a:endParaRPr lang="sr-Cyrl-R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sr-Latn-CS" dirty="0" smtClean="0">
                <a:latin typeface="Calibri" pitchFamily="34" charset="0"/>
              </a:rPr>
              <a:t>U </a:t>
            </a:r>
            <a:r>
              <a:rPr lang="sr-Latn-CS" dirty="0">
                <a:latin typeface="Calibri" pitchFamily="34" charset="0"/>
              </a:rPr>
              <a:t>funkciji vremena:</a:t>
            </a:r>
          </a:p>
          <a:p>
            <a:pPr lvl="1">
              <a:lnSpc>
                <a:spcPct val="90000"/>
              </a:lnSpc>
            </a:pPr>
            <a:r>
              <a:rPr lang="sr-Latn-CS" dirty="0" smtClean="0">
                <a:latin typeface="Calibri" pitchFamily="34" charset="0"/>
              </a:rPr>
              <a:t>Dugoročni</a:t>
            </a:r>
            <a:r>
              <a:rPr lang="sr-Cyrl-RS" dirty="0" smtClean="0">
                <a:latin typeface="Calibri" pitchFamily="34" charset="0"/>
              </a:rPr>
              <a:t> (preko 7 godina)</a:t>
            </a:r>
            <a:endParaRPr lang="sr-Latn-CS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sr-Latn-CS" dirty="0">
                <a:latin typeface="Calibri" pitchFamily="34" charset="0"/>
              </a:rPr>
              <a:t>Srednjoročni </a:t>
            </a:r>
            <a:r>
              <a:rPr lang="sr-Cyrl-RS" dirty="0" smtClean="0">
                <a:latin typeface="Calibri" pitchFamily="34" charset="0"/>
              </a:rPr>
              <a:t>(3-7 godina)</a:t>
            </a:r>
            <a:endParaRPr lang="sr-Latn-CS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sr-Latn-CS" dirty="0" smtClean="0">
                <a:latin typeface="Calibri" pitchFamily="34" charset="0"/>
              </a:rPr>
              <a:t>Kratkoročni</a:t>
            </a:r>
            <a:r>
              <a:rPr lang="sr-Cyrl-RS" dirty="0" smtClean="0">
                <a:latin typeface="Calibri" pitchFamily="34" charset="0"/>
              </a:rPr>
              <a:t> (1 – 3 godine)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sr-Cyrl-CS" dirty="0">
                <a:latin typeface="Calibri" pitchFamily="34" charset="0"/>
              </a:rPr>
              <a:t>U funkciji </a:t>
            </a:r>
            <a:r>
              <a:rPr lang="sr-Latn-CS" dirty="0">
                <a:latin typeface="Calibri" pitchFamily="34" charset="0"/>
              </a:rPr>
              <a:t>opštosti i specifičnosti</a:t>
            </a:r>
            <a:r>
              <a:rPr lang="sr-Cyrl-CS" dirty="0">
                <a:latin typeface="Calibri" pitchFamily="34" charset="0"/>
              </a:rPr>
              <a:t>:</a:t>
            </a:r>
            <a:endParaRPr lang="en-US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sr-Cyrl-RS" dirty="0" smtClean="0">
                <a:latin typeface="Calibri" pitchFamily="34" charset="0"/>
              </a:rPr>
              <a:t>O</a:t>
            </a:r>
            <a:r>
              <a:rPr lang="sr-Latn-CS" dirty="0" smtClean="0">
                <a:latin typeface="Calibri" pitchFamily="34" charset="0"/>
              </a:rPr>
              <a:t>pšti </a:t>
            </a:r>
            <a:endParaRPr lang="sr-Latn-CS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Calibri" pitchFamily="34" charset="0"/>
              </a:rPr>
              <a:t>P</a:t>
            </a:r>
            <a:r>
              <a:rPr lang="sr-Cyrl-RS" dirty="0" smtClean="0">
                <a:latin typeface="Calibri" pitchFamily="34" charset="0"/>
              </a:rPr>
              <a:t>osebni/</a:t>
            </a:r>
            <a:r>
              <a:rPr lang="sr-Latn-CS" dirty="0" smtClean="0">
                <a:latin typeface="Calibri" pitchFamily="34" charset="0"/>
              </a:rPr>
              <a:t>specifič</a:t>
            </a:r>
            <a:r>
              <a:rPr lang="sr-Cyrl-RS" dirty="0" smtClean="0">
                <a:latin typeface="Calibri" pitchFamily="34" charset="0"/>
              </a:rPr>
              <a:t>ni</a:t>
            </a:r>
            <a:r>
              <a:rPr lang="sr-Cyrl-CS" dirty="0" smtClean="0">
                <a:latin typeface="Calibri" pitchFamily="34" charset="0"/>
              </a:rPr>
              <a:t> </a:t>
            </a:r>
            <a:endParaRPr lang="sr-Latn-CS" dirty="0">
              <a:latin typeface="Calibri" pitchFamily="34" charset="0"/>
            </a:endParaRPr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643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040" y="457200"/>
            <a:ext cx="8229600" cy="779172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SMART – MUDRO DEFINISANI CILJEVI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36" y="1600201"/>
            <a:ext cx="10210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dirty="0"/>
              <a:t>Prilikom </a:t>
            </a:r>
            <a:r>
              <a:rPr lang="sr-Latn-CS" dirty="0"/>
              <a:t>definisanja</a:t>
            </a:r>
            <a:r>
              <a:rPr lang="sr-Cyrl-CS" dirty="0"/>
              <a:t> svakog cilja </a:t>
            </a:r>
            <a:r>
              <a:rPr lang="sr-Latn-CS" dirty="0"/>
              <a:t>mora se voditi računa o parametrima koji daju odgovore na sledeća pitanja</a:t>
            </a:r>
            <a:r>
              <a:rPr lang="sr-Latn-CS" dirty="0" smtClean="0"/>
              <a:t>:</a:t>
            </a:r>
            <a:endParaRPr lang="sr-Cyrl-RS" dirty="0" smtClean="0"/>
          </a:p>
          <a:p>
            <a:pPr>
              <a:buNone/>
            </a:pPr>
            <a:endParaRPr lang="sr-Latn-CS" dirty="0"/>
          </a:p>
          <a:p>
            <a:pPr lvl="1"/>
            <a:r>
              <a:rPr lang="sr-Latn-CS" dirty="0"/>
              <a:t>Da li je </a:t>
            </a:r>
            <a:r>
              <a:rPr lang="sr-Cyrl-CS" b="1" dirty="0"/>
              <a:t>O</a:t>
            </a:r>
            <a:r>
              <a:rPr lang="sr-Latn-CS" b="1" dirty="0"/>
              <a:t>soben</a:t>
            </a:r>
            <a:r>
              <a:rPr lang="en-US" b="1" dirty="0"/>
              <a:t> (</a:t>
            </a:r>
            <a:r>
              <a:rPr lang="sr-Latn-CS" b="1" dirty="0"/>
              <a:t>specifičan)?</a:t>
            </a:r>
            <a:r>
              <a:rPr lang="sr-Cyrl-CS" dirty="0"/>
              <a:t> </a:t>
            </a:r>
            <a:endParaRPr lang="sr-Latn-CS" dirty="0"/>
          </a:p>
          <a:p>
            <a:pPr lvl="1"/>
            <a:r>
              <a:rPr lang="sr-Latn-CS" dirty="0" smtClean="0"/>
              <a:t>Da </a:t>
            </a:r>
            <a:r>
              <a:rPr lang="sr-Latn-CS" dirty="0"/>
              <a:t>li je </a:t>
            </a:r>
            <a:r>
              <a:rPr lang="sr-Cyrl-CS" b="1" dirty="0"/>
              <a:t>Merljiv</a:t>
            </a:r>
            <a:r>
              <a:rPr lang="sr-Latn-CS" dirty="0"/>
              <a:t>?</a:t>
            </a:r>
          </a:p>
          <a:p>
            <a:pPr lvl="1"/>
            <a:r>
              <a:rPr lang="sr-Latn-CS" dirty="0"/>
              <a:t>Da li je </a:t>
            </a:r>
            <a:r>
              <a:rPr lang="sr-Latn-CS" b="1" dirty="0"/>
              <a:t>Dostižan</a:t>
            </a:r>
            <a:r>
              <a:rPr lang="sr-Latn-CS" dirty="0"/>
              <a:t>?</a:t>
            </a:r>
          </a:p>
          <a:p>
            <a:pPr lvl="1"/>
            <a:r>
              <a:rPr lang="sr-Latn-CS" dirty="0"/>
              <a:t>Da li je</a:t>
            </a:r>
            <a:r>
              <a:rPr lang="sr-Cyrl-CS" dirty="0"/>
              <a:t> </a:t>
            </a:r>
            <a:r>
              <a:rPr lang="sr-Cyrl-CS" b="1" dirty="0"/>
              <a:t>Realan</a:t>
            </a:r>
            <a:r>
              <a:rPr lang="sr-Latn-CS" dirty="0"/>
              <a:t>?</a:t>
            </a:r>
          </a:p>
          <a:p>
            <a:pPr lvl="1"/>
            <a:r>
              <a:rPr lang="sr-Latn-CS" dirty="0" smtClean="0"/>
              <a:t>Da </a:t>
            </a:r>
            <a:r>
              <a:rPr lang="sr-Latn-CS" dirty="0"/>
              <a:t>li je </a:t>
            </a:r>
            <a:r>
              <a:rPr lang="sr-Cyrl-CS" b="1" dirty="0"/>
              <a:t>U</a:t>
            </a:r>
            <a:r>
              <a:rPr lang="sr-Latn-CS" b="1" dirty="0"/>
              <a:t>vremenjen</a:t>
            </a:r>
            <a:r>
              <a:rPr lang="sr-Latn-CS" dirty="0"/>
              <a:t>?</a:t>
            </a:r>
          </a:p>
          <a:p>
            <a:pPr marL="0" indent="0">
              <a:buNone/>
            </a:pPr>
            <a:endParaRPr lang="sr-Cyrl-RS" sz="1800" dirty="0"/>
          </a:p>
          <a:p>
            <a:pPr marL="0" indent="0">
              <a:buNone/>
            </a:pPr>
            <a:r>
              <a:rPr lang="sr-Cyrl-RS" sz="2400" b="1" dirty="0"/>
              <a:t>SMART: (</a:t>
            </a:r>
            <a:r>
              <a:rPr lang="de-DE" sz="2400" b="1" dirty="0"/>
              <a:t>Specific</a:t>
            </a:r>
            <a:r>
              <a:rPr lang="sr-Cyrl-RS" sz="2400" b="1" dirty="0"/>
              <a:t>, Measurable,  Achievable, Realistic, Timely)</a:t>
            </a:r>
            <a:endParaRPr lang="en-GB" sz="2400" b="1" dirty="0"/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8434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1" y="5361708"/>
            <a:ext cx="1948296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Obuka kadra u organizacijama koje vode rekreativni sport (kurs za operativne trenere)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67831" y="5351312"/>
            <a:ext cx="2662022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Stalna i diferencirana promocija rekreativnog sporta propraćena odgovarajućim programima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40917" y="5351309"/>
            <a:ext cx="1981200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Izrađen plan za izgradnju sportskih objekata i površina za rekreativni sport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625445" y="5315692"/>
            <a:ext cx="2247901" cy="1302326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Izgrađeni kapaciteti za pripremu i sprovođenje projekata finansiranih iz razvojne pomoći (IPA, ...)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05323" y="4075398"/>
            <a:ext cx="3234167" cy="67937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>
                <a:solidFill>
                  <a:schemeClr val="tx1"/>
                </a:solidFill>
              </a:rPr>
              <a:t>Građani </a:t>
            </a:r>
            <a:r>
              <a:rPr lang="sr-Cyrl-RS" sz="1600" dirty="0" smtClean="0">
                <a:solidFill>
                  <a:schemeClr val="tx1"/>
                </a:solidFill>
              </a:rPr>
              <a:t>edukovani </a:t>
            </a:r>
            <a:r>
              <a:rPr lang="sr-Cyrl-RS" sz="1600" dirty="0">
                <a:solidFill>
                  <a:schemeClr val="tx1"/>
                </a:solidFill>
              </a:rPr>
              <a:t>o </a:t>
            </a:r>
            <a:r>
              <a:rPr lang="sr-Cyrl-RS" sz="1600" dirty="0" smtClean="0">
                <a:solidFill>
                  <a:schemeClr val="tx1"/>
                </a:solidFill>
              </a:rPr>
              <a:t>koristima rekreativnog </a:t>
            </a:r>
            <a:r>
              <a:rPr lang="sr-Cyrl-RS" sz="1600" dirty="0">
                <a:solidFill>
                  <a:schemeClr val="tx1"/>
                </a:solidFill>
              </a:rPr>
              <a:t>sporta za zdravlje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231517" y="4099028"/>
            <a:ext cx="5156920" cy="64114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dirty="0" smtClean="0">
                <a:solidFill>
                  <a:schemeClr val="tx1"/>
                </a:solidFill>
              </a:rPr>
              <a:t>Široka i raznovrsna ponuda objekata za rekreativno vežbanje (biciklističke, trim staze, teretane na otvorenom)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4" idx="0"/>
          </p:cNvCxnSpPr>
          <p:nvPr/>
        </p:nvCxnSpPr>
        <p:spPr>
          <a:xfrm flipV="1">
            <a:off x="1278949" y="5109112"/>
            <a:ext cx="0" cy="252596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862823" y="5098720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31517" y="5090309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278949" y="5090309"/>
            <a:ext cx="2583874" cy="8412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2"/>
          </p:cNvCxnSpPr>
          <p:nvPr/>
        </p:nvCxnSpPr>
        <p:spPr>
          <a:xfrm flipV="1">
            <a:off x="2622404" y="4754772"/>
            <a:ext cx="3" cy="325146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231517" y="5090309"/>
            <a:ext cx="4536928" cy="8411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760810" y="4716658"/>
            <a:ext cx="1" cy="368456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8728357" y="3832762"/>
            <a:ext cx="1" cy="2360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22407" y="3832762"/>
            <a:ext cx="610595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794661" y="3550219"/>
            <a:ext cx="1" cy="25927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963881" y="2798944"/>
            <a:ext cx="7661564" cy="775855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Zainteresovanost građana za bavljenje rekreacijom povećana (naročito žena i starijih osoba)</a:t>
            </a:r>
            <a:endParaRPr lang="en-GB" sz="2400" b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>
            <a:stCxn id="31" idx="0"/>
          </p:cNvCxnSpPr>
          <p:nvPr/>
        </p:nvCxnSpPr>
        <p:spPr>
          <a:xfrm flipV="1">
            <a:off x="5794663" y="2534708"/>
            <a:ext cx="0" cy="26423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159704" y="2523487"/>
            <a:ext cx="5568651" cy="1065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1005323" y="1610031"/>
            <a:ext cx="4308763" cy="65239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Povećan broj rekreativaca i učesnika masovnog sporta, naročito žena i starih lica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433181" y="5325836"/>
            <a:ext cx="1981200" cy="1302327"/>
          </a:xfrm>
          <a:prstGeom prst="roundRect">
            <a:avLst/>
          </a:prstGeom>
          <a:noFill/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R</a:t>
            </a:r>
            <a:r>
              <a:rPr lang="sr-Cyrl-RS" sz="1600" dirty="0" smtClean="0">
                <a:solidFill>
                  <a:schemeClr val="tx1"/>
                </a:solidFill>
              </a:rPr>
              <a:t>ekreativni sport prepoznat kao turistički potencijal i uključen u turističku ponudu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 flipV="1">
            <a:off x="2622404" y="3790837"/>
            <a:ext cx="1" cy="2360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8465119" y="5079918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459674" y="1618758"/>
            <a:ext cx="4308763" cy="65239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Obogaćen društveni život građana kroz bolju turističko-rekreativnu ponudu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735279" y="1000127"/>
            <a:ext cx="8118764" cy="36206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Zdravstveno stanje stanovništva poboljšano (pretilnost, hipertenzija, depresija...)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39" idx="0"/>
          </p:cNvCxnSpPr>
          <p:nvPr/>
        </p:nvCxnSpPr>
        <p:spPr>
          <a:xfrm flipH="1" flipV="1">
            <a:off x="3159704" y="1374005"/>
            <a:ext cx="1" cy="236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8728355" y="1402720"/>
            <a:ext cx="1" cy="236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5794661" y="750421"/>
            <a:ext cx="1" cy="236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1735279" y="391877"/>
            <a:ext cx="8118764" cy="36206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Bolji opšti kvalitet života, naročito populacije preko 60 godina 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3159704" y="2286478"/>
            <a:ext cx="1" cy="23602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8728355" y="2301391"/>
            <a:ext cx="1" cy="23602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0782283" y="5079918"/>
            <a:ext cx="0" cy="235527"/>
          </a:xfrm>
          <a:prstGeom prst="line">
            <a:avLst/>
          </a:prstGeom>
          <a:ln w="3810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2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FAZA PLANIRANJA</a:t>
            </a:r>
            <a:endParaRPr lang="en-GB" sz="3600" b="1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0445" y="1825625"/>
            <a:ext cx="769110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3427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4. ANALIZA CILJEVA – DRVO CILJEVA - PRIMER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Vežba: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Uradite analizu </a:t>
            </a:r>
            <a:r>
              <a:rPr lang="sr-Cyrl-RS" dirty="0" smtClean="0"/>
              <a:t>ciljeva - </a:t>
            </a:r>
            <a:r>
              <a:rPr lang="sr-Cyrl-RS" dirty="0"/>
              <a:t>drvo </a:t>
            </a:r>
            <a:r>
              <a:rPr lang="sr-Cyrl-RS" dirty="0" smtClean="0"/>
              <a:t>ciljeva za </a:t>
            </a:r>
            <a:r>
              <a:rPr lang="sr-Cyrl-RS" dirty="0"/>
              <a:t>razvoj sporta u vašoj JLS po prioritetima iz strategije razvoja sporta.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130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27" y="351272"/>
            <a:ext cx="10971239" cy="1228146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5. KORAK - OSTALI ELEMENTI PROGRAMA: CILJNE VREDNOSTI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7880"/>
            <a:ext cx="10825766" cy="461847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200" dirty="0" smtClean="0"/>
              <a:t>Parametri </a:t>
            </a:r>
            <a:r>
              <a:rPr lang="sr-Latn-CS" sz="3200" dirty="0"/>
              <a:t>kojima se definišu </a:t>
            </a:r>
            <a:r>
              <a:rPr lang="sr-Latn-CS" sz="3200" b="1" dirty="0"/>
              <a:t>konkretna očekivanja</a:t>
            </a:r>
            <a:r>
              <a:rPr lang="sr-Latn-CS" sz="3200" dirty="0"/>
              <a:t> od realizacije </a:t>
            </a:r>
            <a:r>
              <a:rPr lang="sr-Cyrl-RS" sz="3200" dirty="0"/>
              <a:t>mera i </a:t>
            </a:r>
            <a:r>
              <a:rPr lang="sr-Latn-CS" sz="3200" dirty="0"/>
              <a:t>aktivnosti u </a:t>
            </a:r>
            <a:r>
              <a:rPr lang="sr-Cyrl-RS" sz="3200" dirty="0"/>
              <a:t>okviru planiranog </a:t>
            </a:r>
            <a:r>
              <a:rPr lang="sr-Latn-CS" sz="3200" dirty="0"/>
              <a:t>vreme</a:t>
            </a:r>
            <a:r>
              <a:rPr lang="sr-Cyrl-RS" sz="3200" dirty="0"/>
              <a:t>nskog </a:t>
            </a:r>
            <a:r>
              <a:rPr lang="sr-Cyrl-RS" sz="3200" dirty="0" smtClean="0"/>
              <a:t>horizonta i sadrže ciljne vrednosti</a:t>
            </a:r>
            <a:endParaRPr lang="sr-Latn-CS" sz="32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200" dirty="0"/>
              <a:t>Metodološki,  definišu  se u zavisnosti od nivoa razmatranja kao </a:t>
            </a:r>
            <a:r>
              <a:rPr lang="sr-Cyrl-RS" sz="3200" b="1" dirty="0"/>
              <a:t>izlazni </a:t>
            </a:r>
            <a:r>
              <a:rPr lang="sr-Latn-CS" sz="3200" b="1" dirty="0"/>
              <a:t>rezultati</a:t>
            </a:r>
            <a:r>
              <a:rPr lang="sr-Latn-CS" sz="3200" dirty="0"/>
              <a:t> </a:t>
            </a:r>
            <a:r>
              <a:rPr lang="sr-Cyrl-RS" sz="3200" dirty="0"/>
              <a:t>(outputs), </a:t>
            </a:r>
            <a:r>
              <a:rPr lang="sr-Cyrl-RS" sz="3200" b="1" dirty="0"/>
              <a:t>ishodi </a:t>
            </a:r>
            <a:r>
              <a:rPr lang="sr-Cyrl-RS" sz="3200" dirty="0"/>
              <a:t>(outcomes) i </a:t>
            </a:r>
            <a:r>
              <a:rPr lang="sr-Cyrl-RS" sz="3200" b="1" dirty="0"/>
              <a:t>efekti</a:t>
            </a:r>
            <a:r>
              <a:rPr lang="sr-Cyrl-RS" sz="3200" dirty="0"/>
              <a:t> (impact)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3200" dirty="0"/>
              <a:t>Predstavljaju ”međaše” ciljnog planiranja, praćenja izvršenja i izveštavanja prema rezultatima koji </a:t>
            </a:r>
            <a:r>
              <a:rPr lang="sr-Latn-CS" sz="3200" b="1" dirty="0"/>
              <a:t>povezuju nivo </a:t>
            </a:r>
            <a:r>
              <a:rPr lang="sr-Cyrl-RS" sz="3200" b="1" dirty="0"/>
              <a:t>mera i </a:t>
            </a:r>
            <a:r>
              <a:rPr lang="sr-Latn-CS" sz="3200" b="1" dirty="0"/>
              <a:t>aktivnosti sa </a:t>
            </a:r>
            <a:r>
              <a:rPr lang="sr-Latn-CS" sz="3200" b="1" dirty="0" smtClean="0"/>
              <a:t>ciljevima</a:t>
            </a:r>
            <a:endParaRPr lang="sr-Latn-CS" sz="3300" u="sng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0438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99" y="309719"/>
            <a:ext cx="9800822" cy="746348"/>
          </a:xfrm>
        </p:spPr>
        <p:txBody>
          <a:bodyPr>
            <a:noAutofit/>
          </a:bodyPr>
          <a:lstStyle/>
          <a:p>
            <a:pPr algn="ctr"/>
            <a:r>
              <a:rPr lang="sr-Cyrl-RS" sz="3600" b="1" dirty="0">
                <a:latin typeface="+mn-lt"/>
              </a:rPr>
              <a:t>5. </a:t>
            </a:r>
            <a:r>
              <a:rPr lang="sr-Cyrl-RS" sz="3600" b="1" dirty="0" smtClean="0">
                <a:latin typeface="+mn-lt"/>
              </a:rPr>
              <a:t>OSTALI ELEMENTI PROGRAMA</a:t>
            </a:r>
            <a:r>
              <a:rPr lang="sr-Cyrl-RS" sz="3600" b="1" dirty="0">
                <a:latin typeface="+mn-lt"/>
              </a:rPr>
              <a:t>: CILJNE VREDNOSTI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6" y="1411013"/>
            <a:ext cx="10534918" cy="52578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sr-Cyrl-RS" sz="2600" b="1" dirty="0"/>
              <a:t>IZLAZNI REZULTATI (outputs</a:t>
            </a:r>
            <a:r>
              <a:rPr lang="sr-Cyrl-RS" sz="2600" b="1" dirty="0" smtClean="0"/>
              <a:t>) – </a:t>
            </a:r>
            <a:r>
              <a:rPr lang="sr-Cyrl-RS" sz="2600" dirty="0" smtClean="0"/>
              <a:t>vezuju se za nivo </a:t>
            </a:r>
            <a:r>
              <a:rPr lang="sr-Cyrl-RS" sz="2600" b="1" dirty="0" smtClean="0"/>
              <a:t>mera</a:t>
            </a:r>
            <a:r>
              <a:rPr lang="sr-Cyrl-RS" sz="2600" dirty="0" smtClean="0"/>
              <a:t> :</a:t>
            </a:r>
            <a:endParaRPr lang="sr-Cyrl-RS" sz="2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2600" dirty="0"/>
              <a:t>Materijalni, direktni, opipiljivi</a:t>
            </a:r>
            <a:r>
              <a:rPr lang="sr-Latn-CS" sz="2600" b="1" dirty="0"/>
              <a:t> rezultati</a:t>
            </a:r>
            <a:r>
              <a:rPr lang="sr-Latn-CS" sz="2600" dirty="0"/>
              <a:t> koji će biti ostvareni nakon što se uz angažovanje potrebnih resursa u jedinici vremena obavi jedna ili više planiranih aktivnosti</a:t>
            </a:r>
            <a:r>
              <a:rPr lang="sr-Cyrl-RS" sz="2600" dirty="0"/>
              <a:t>.</a:t>
            </a:r>
            <a:r>
              <a:rPr lang="sr-Latn-CS" sz="2600" dirty="0"/>
              <a:t> </a:t>
            </a:r>
            <a:r>
              <a:rPr lang="sr-Latn-CS" sz="2600" i="1" dirty="0"/>
              <a:t> </a:t>
            </a:r>
            <a:endParaRPr lang="sr-Cyrl-RS" sz="2600" i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r-Latn-CS" sz="2600" dirty="0"/>
              <a:t>Mogu biti proizvodi</a:t>
            </a:r>
            <a:r>
              <a:rPr lang="sr-Cyrl-RS" sz="2600" dirty="0"/>
              <a:t> </a:t>
            </a:r>
            <a:r>
              <a:rPr lang="sr-Latn-CS" sz="2600" dirty="0"/>
              <a:t>ili usluge koji se ostvaruju u procesu rada, a kojima se </a:t>
            </a:r>
            <a:r>
              <a:rPr lang="sr-Latn-CS" sz="2600" b="1" dirty="0"/>
              <a:t>doprinosi ostvarenju</a:t>
            </a:r>
            <a:r>
              <a:rPr lang="sr-Cyrl-RS" sz="2600" b="1" dirty="0"/>
              <a:t> posebnog </a:t>
            </a:r>
            <a:r>
              <a:rPr lang="sr-Latn-CS" sz="2600" b="1" dirty="0"/>
              <a:t>cilja</a:t>
            </a:r>
            <a:r>
              <a:rPr lang="sr-Latn-CS" sz="2600" dirty="0"/>
              <a:t>! </a:t>
            </a:r>
            <a:endParaRPr lang="sr-Latn-CS" sz="2600" b="1" dirty="0"/>
          </a:p>
          <a:p>
            <a:pPr marL="0" indent="0">
              <a:buNone/>
            </a:pPr>
            <a:r>
              <a:rPr lang="sr-Cyrl-RS" sz="2600" b="1" dirty="0"/>
              <a:t>ISHODI (outcomes</a:t>
            </a:r>
            <a:r>
              <a:rPr lang="sr-Cyrl-RS" sz="2600" b="1" dirty="0" smtClean="0"/>
              <a:t>) – </a:t>
            </a:r>
            <a:r>
              <a:rPr lang="sr-Cyrl-RS" sz="2600" dirty="0" smtClean="0"/>
              <a:t>vezuju se za </a:t>
            </a:r>
            <a:r>
              <a:rPr lang="sr-Cyrl-RS" sz="2600" b="1" dirty="0" smtClean="0"/>
              <a:t>posebne ciljeve</a:t>
            </a:r>
            <a:r>
              <a:rPr lang="sr-Cyrl-RS" sz="2600" dirty="0" smtClean="0"/>
              <a:t>:</a:t>
            </a:r>
            <a:endParaRPr lang="sr-Cyrl-RS" sz="2600" dirty="0"/>
          </a:p>
          <a:p>
            <a:r>
              <a:rPr lang="ru-RU" sz="2600" dirty="0"/>
              <a:t>Stepen realizacije posebnog cilja meri se putem pokazatelja koji se definišu kao pokazatelji ishoda. Ishodi sadrže ciljne vrednosti za period na koji se </a:t>
            </a:r>
            <a:r>
              <a:rPr lang="ru-RU" sz="2600" dirty="0" smtClean="0"/>
              <a:t>posebni cilj </a:t>
            </a:r>
            <a:r>
              <a:rPr lang="ru-RU" sz="2600" dirty="0"/>
              <a:t>odnosi. </a:t>
            </a:r>
          </a:p>
          <a:p>
            <a:pPr marL="0" indent="0">
              <a:buNone/>
            </a:pPr>
            <a:r>
              <a:rPr lang="sr-Cyrl-RS" sz="2600" b="1" dirty="0"/>
              <a:t>EFEKTI (impact</a:t>
            </a:r>
            <a:r>
              <a:rPr lang="sr-Cyrl-RS" sz="2600" b="1" dirty="0" smtClean="0"/>
              <a:t>) – </a:t>
            </a:r>
            <a:r>
              <a:rPr lang="sr-Cyrl-RS" sz="2600" dirty="0" smtClean="0"/>
              <a:t>vezuju se za </a:t>
            </a:r>
            <a:r>
              <a:rPr lang="sr-Cyrl-RS" sz="2600" b="1" dirty="0" smtClean="0"/>
              <a:t>opšti cilj</a:t>
            </a:r>
            <a:r>
              <a:rPr lang="sr-Cyrl-RS" sz="2600" dirty="0" smtClean="0"/>
              <a:t>:</a:t>
            </a:r>
            <a:endParaRPr lang="sr-Cyrl-RS" sz="2600" b="1" dirty="0"/>
          </a:p>
          <a:p>
            <a:pPr>
              <a:lnSpc>
                <a:spcPct val="80000"/>
              </a:lnSpc>
            </a:pPr>
            <a:r>
              <a:rPr lang="ru-RU" sz="2600" dirty="0"/>
              <a:t>Za svaki od opštih ciljeva identifikuju se ciljne vrednosti i pokazatelji efekata kojima se meri stepen njihove realizacije i oslikava promena stanja u posmatranoj </a:t>
            </a:r>
            <a:r>
              <a:rPr lang="ru-RU" sz="2600" dirty="0" smtClean="0"/>
              <a:t>oblasti</a:t>
            </a:r>
            <a:r>
              <a:rPr lang="ru-RU" sz="2600" dirty="0"/>
              <a:t> </a:t>
            </a:r>
            <a:r>
              <a:rPr lang="ru-RU" sz="2600" dirty="0" smtClean="0"/>
              <a:t>u odnosu na početnu situaciju.</a:t>
            </a:r>
            <a:endParaRPr lang="sr-Latn-CS" sz="33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70046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+mn-lt"/>
              </a:rPr>
              <a:t>OČEKIVANI ISHODI STRATEGIJE RAZVOJA SPORTA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5318975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/>
              <a:t>Povećan broj dece i omladine koji se organizovano bave sportom/sportskim aktivnostima za 15-20</a:t>
            </a:r>
            <a:r>
              <a:rPr lang="sr-Cyrl-RS" dirty="0"/>
              <a:t>% </a:t>
            </a:r>
            <a:r>
              <a:rPr lang="sr-Cyrl-RS" dirty="0" smtClean="0"/>
              <a:t>do 2018; </a:t>
            </a:r>
            <a:endParaRPr lang="en-GB" dirty="0"/>
          </a:p>
          <a:p>
            <a:r>
              <a:rPr lang="sr-Cyrl-RS" dirty="0"/>
              <a:t>Povećan broj dece i </a:t>
            </a:r>
            <a:r>
              <a:rPr lang="sr-Cyrl-RS" dirty="0" smtClean="0"/>
              <a:t>mladih </a:t>
            </a:r>
            <a:r>
              <a:rPr lang="sr-Cyrl-RS" dirty="0"/>
              <a:t>koji se </a:t>
            </a:r>
            <a:r>
              <a:rPr lang="sr-Cyrl-RS" dirty="0" smtClean="0"/>
              <a:t>bave školskim i univerzitetskim sportom za </a:t>
            </a:r>
            <a:r>
              <a:rPr lang="en-GB" dirty="0" smtClean="0"/>
              <a:t>10-15</a:t>
            </a:r>
            <a:r>
              <a:rPr lang="en-GB" dirty="0"/>
              <a:t>% </a:t>
            </a:r>
            <a:r>
              <a:rPr lang="sr-Cyrl-RS" dirty="0" smtClean="0"/>
              <a:t>do</a:t>
            </a:r>
            <a:r>
              <a:rPr lang="en-GB" dirty="0" smtClean="0"/>
              <a:t> 2018; </a:t>
            </a:r>
            <a:endParaRPr lang="en-GB" dirty="0"/>
          </a:p>
          <a:p>
            <a:r>
              <a:rPr lang="sr-Cyrl-RS" dirty="0" smtClean="0"/>
              <a:t>Povećan broj rekreativaca i učesnika masovnog sporta, uključujući  stara lica, za </a:t>
            </a:r>
            <a:r>
              <a:rPr lang="en-GB" dirty="0" smtClean="0"/>
              <a:t>50-60</a:t>
            </a:r>
            <a:r>
              <a:rPr lang="en-GB" dirty="0"/>
              <a:t>% </a:t>
            </a:r>
            <a:r>
              <a:rPr lang="sr-Cyrl-RS" dirty="0" smtClean="0"/>
              <a:t>do</a:t>
            </a:r>
            <a:r>
              <a:rPr lang="en-GB" dirty="0" smtClean="0"/>
              <a:t> 2018; </a:t>
            </a:r>
            <a:endParaRPr lang="en-GB" dirty="0"/>
          </a:p>
          <a:p>
            <a:r>
              <a:rPr lang="sr-Cyrl-RS" dirty="0"/>
              <a:t>Povećan broj </a:t>
            </a:r>
            <a:r>
              <a:rPr lang="sr-Cyrl-RS" dirty="0" smtClean="0"/>
              <a:t>osoba s invaliditetom koji su uključeni u sportske aktivnosti za </a:t>
            </a:r>
            <a:r>
              <a:rPr lang="en-GB" dirty="0" smtClean="0"/>
              <a:t>30-50</a:t>
            </a:r>
            <a:r>
              <a:rPr lang="en-GB" dirty="0"/>
              <a:t>% </a:t>
            </a:r>
            <a:r>
              <a:rPr lang="sr-Cyrl-RS" dirty="0"/>
              <a:t>do</a:t>
            </a:r>
            <a:r>
              <a:rPr lang="en-GB" dirty="0"/>
              <a:t> 2018; </a:t>
            </a:r>
            <a:r>
              <a:rPr lang="en-GB" dirty="0" smtClean="0"/>
              <a:t> </a:t>
            </a:r>
            <a:endParaRPr lang="en-GB" dirty="0"/>
          </a:p>
          <a:p>
            <a:r>
              <a:rPr lang="sr-Cyrl-RS" dirty="0" smtClean="0"/>
              <a:t>Povećan </a:t>
            </a:r>
            <a:r>
              <a:rPr lang="sr-Cyrl-RS" dirty="0"/>
              <a:t>broj </a:t>
            </a:r>
            <a:r>
              <a:rPr lang="sr-Cyrl-RS" dirty="0" smtClean="0"/>
              <a:t>žena koje se bave sportskim aktivnostima za</a:t>
            </a:r>
            <a:r>
              <a:rPr lang="en-GB" dirty="0" smtClean="0"/>
              <a:t> </a:t>
            </a:r>
            <a:r>
              <a:rPr lang="en-GB" dirty="0"/>
              <a:t>10-15% </a:t>
            </a:r>
            <a:r>
              <a:rPr lang="sr-Cyrl-RS" dirty="0"/>
              <a:t>do</a:t>
            </a:r>
            <a:r>
              <a:rPr lang="en-GB" dirty="0"/>
              <a:t> 2018; </a:t>
            </a:r>
          </a:p>
          <a:p>
            <a:r>
              <a:rPr lang="sr-Cyrl-RS" dirty="0"/>
              <a:t>Povećan broj </a:t>
            </a:r>
            <a:r>
              <a:rPr lang="sr-Cyrl-RS" dirty="0" smtClean="0"/>
              <a:t>vrhunskih sportskih rezultata na međunarodnim takmičenjima za </a:t>
            </a:r>
            <a:r>
              <a:rPr lang="en-GB" dirty="0" smtClean="0"/>
              <a:t>10-20</a:t>
            </a:r>
            <a:r>
              <a:rPr lang="en-GB" dirty="0"/>
              <a:t>% </a:t>
            </a:r>
            <a:r>
              <a:rPr lang="sr-Cyrl-RS" dirty="0"/>
              <a:t>do</a:t>
            </a:r>
            <a:r>
              <a:rPr lang="en-GB" dirty="0"/>
              <a:t> 2018; </a:t>
            </a:r>
          </a:p>
          <a:p>
            <a:r>
              <a:rPr lang="sr-Cyrl-RS" dirty="0"/>
              <a:t>Povećan broj </a:t>
            </a:r>
            <a:r>
              <a:rPr lang="sr-Cyrl-RS" dirty="0" smtClean="0"/>
              <a:t>realizovanih kampova za 5% do 2018. uz povećanje broja sportista učesnika tih kampova;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3320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+mn-lt"/>
              </a:rPr>
              <a:t>OČEKIVANI ISHODI STRATEGIJE RAZVOJA SPORTA</a:t>
            </a:r>
            <a:endParaRPr lang="en-GB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9" y="1825625"/>
            <a:ext cx="10774251" cy="4351338"/>
          </a:xfrm>
        </p:spPr>
        <p:txBody>
          <a:bodyPr>
            <a:normAutofit/>
          </a:bodyPr>
          <a:lstStyle/>
          <a:p>
            <a:r>
              <a:rPr lang="sr-Cyrl-RS" dirty="0" smtClean="0"/>
              <a:t>Broj stipendiranih kategorisanih sportista koji se stipendiraju za sportsko usavršavanje ostaje na dostignutom nivou, uz eventualno povećanje do </a:t>
            </a:r>
            <a:r>
              <a:rPr lang="en-GB" dirty="0" smtClean="0"/>
              <a:t>5</a:t>
            </a:r>
            <a:r>
              <a:rPr lang="en-GB" dirty="0"/>
              <a:t>%; </a:t>
            </a:r>
          </a:p>
          <a:p>
            <a:r>
              <a:rPr lang="sr-Cyrl-RS" dirty="0" smtClean="0"/>
              <a:t>Povećan broj kvalifikovaih sportskih stručnjaka angažovanih u organizacijama u oblasti sporta za </a:t>
            </a:r>
            <a:r>
              <a:rPr lang="en-GB" dirty="0" smtClean="0"/>
              <a:t>20</a:t>
            </a:r>
            <a:r>
              <a:rPr lang="en-GB" dirty="0"/>
              <a:t>%; </a:t>
            </a:r>
          </a:p>
          <a:p>
            <a:r>
              <a:rPr lang="sr-Cyrl-RS" dirty="0"/>
              <a:t>Povećan broj </a:t>
            </a:r>
            <a:r>
              <a:rPr lang="sr-Cyrl-RS" dirty="0" smtClean="0"/>
              <a:t>volentera </a:t>
            </a:r>
            <a:r>
              <a:rPr lang="sr-Cyrl-RS" smtClean="0"/>
              <a:t>angažovanih u </a:t>
            </a:r>
            <a:r>
              <a:rPr lang="sr-Cyrl-RS" dirty="0"/>
              <a:t>organizacijama u oblasti </a:t>
            </a:r>
            <a:r>
              <a:rPr lang="sr-Cyrl-RS" dirty="0" smtClean="0"/>
              <a:t>sporta i organizaciji sportskih prirerdbi za najmanje </a:t>
            </a:r>
            <a:r>
              <a:rPr lang="en-GB" dirty="0" smtClean="0"/>
              <a:t>20</a:t>
            </a:r>
            <a:r>
              <a:rPr lang="en-GB" dirty="0"/>
              <a:t>% </a:t>
            </a:r>
            <a:r>
              <a:rPr lang="sr-Cyrl-RS" dirty="0" smtClean="0"/>
              <a:t>do</a:t>
            </a:r>
            <a:r>
              <a:rPr lang="en-GB" dirty="0" smtClean="0"/>
              <a:t> 2018; </a:t>
            </a:r>
            <a:endParaRPr lang="en-GB" dirty="0"/>
          </a:p>
          <a:p>
            <a:r>
              <a:rPr lang="sr-Cyrl-RS" dirty="0" smtClean="0"/>
              <a:t>Smanjen broj negativnih pojava u sportu za najmanje</a:t>
            </a:r>
            <a:r>
              <a:rPr lang="en-GB" dirty="0" smtClean="0"/>
              <a:t> 50</a:t>
            </a:r>
            <a:r>
              <a:rPr lang="en-GB" dirty="0"/>
              <a:t>% </a:t>
            </a:r>
            <a:r>
              <a:rPr lang="sr-Cyrl-RS" dirty="0" smtClean="0"/>
              <a:t>do</a:t>
            </a:r>
            <a:r>
              <a:rPr lang="en-GB" dirty="0" smtClean="0"/>
              <a:t> </a:t>
            </a:r>
            <a:r>
              <a:rPr lang="en-GB" dirty="0"/>
              <a:t>2018.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5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186" y="1369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5. IZLAZNI </a:t>
            </a:r>
            <a:r>
              <a:rPr lang="sr-Cyrl-RS" sz="3600" b="1" dirty="0">
                <a:latin typeface="+mn-lt"/>
              </a:rPr>
              <a:t>REZULTATI, ISHODI, EFEKTI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313" y="1411013"/>
            <a:ext cx="9898487" cy="5257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sr-Cyrl-RS" b="1" dirty="0"/>
              <a:t>Izlazni rezultati, ishodi i efekti </a:t>
            </a:r>
            <a:r>
              <a:rPr lang="sr-Cyrl-RS" dirty="0"/>
              <a:t>ostvaruju se sprovođenjem planiranih mera </a:t>
            </a:r>
            <a:r>
              <a:rPr lang="sr-Cyrl-RS" dirty="0" smtClean="0"/>
              <a:t>i aktivnosti </a:t>
            </a:r>
            <a:r>
              <a:rPr lang="sr-Cyrl-RS" dirty="0"/>
              <a:t>i kao takvi vode realizaciji </a:t>
            </a:r>
            <a:r>
              <a:rPr lang="sr-Cyrl-RS" dirty="0" smtClean="0"/>
              <a:t>posebnih </a:t>
            </a:r>
            <a:r>
              <a:rPr lang="sr-Cyrl-RS" dirty="0"/>
              <a:t>ciljeva i doprinose realizaciji </a:t>
            </a:r>
            <a:r>
              <a:rPr lang="sr-Cyrl-RS" dirty="0" smtClean="0"/>
              <a:t>opšteih ciljeva.</a:t>
            </a:r>
            <a:endParaRPr lang="sr-Cyrl-R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sr-Cyrl-RS" sz="24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sr-Latn-CS" sz="2400" i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b="1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18" name="AutoShape 6"/>
          <p:cNvSpPr>
            <a:spLocks noChangeAspect="1" noChangeArrowheads="1"/>
          </p:cNvSpPr>
          <p:nvPr/>
        </p:nvSpPr>
        <p:spPr bwMode="auto">
          <a:xfrm>
            <a:off x="2951559" y="3101975"/>
            <a:ext cx="62484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Cyrl-RS"/>
          </a:p>
        </p:txBody>
      </p:sp>
      <p:grpSp>
        <p:nvGrpSpPr>
          <p:cNvPr id="19" name="Group 18"/>
          <p:cNvGrpSpPr/>
          <p:nvPr/>
        </p:nvGrpSpPr>
        <p:grpSpPr>
          <a:xfrm>
            <a:off x="3112353" y="3101975"/>
            <a:ext cx="6437814" cy="2929584"/>
            <a:chOff x="1415561" y="3529122"/>
            <a:chExt cx="6611891" cy="2929584"/>
          </a:xfrm>
        </p:grpSpPr>
        <p:sp>
          <p:nvSpPr>
            <p:cNvPr id="20" name="AutoShape 7"/>
            <p:cNvSpPr>
              <a:spLocks noChangeArrowheads="1"/>
            </p:cNvSpPr>
            <p:nvPr/>
          </p:nvSpPr>
          <p:spPr bwMode="auto">
            <a:xfrm>
              <a:off x="2778919" y="6018968"/>
              <a:ext cx="3733800" cy="381000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sr-Latn-CS"/>
                <a:t>                             </a:t>
              </a:r>
              <a:r>
                <a:rPr lang="en-US">
                  <a:latin typeface="Arial Rounded MT Bold" pitchFamily="34" charset="0"/>
                </a:rPr>
                <a:t>VREME  </a:t>
              </a:r>
              <a:endParaRPr lang="sr-Latn-CS"/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 flipV="1">
              <a:off x="2509044" y="4353681"/>
              <a:ext cx="3240088" cy="1598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22" name="AutoShape 9"/>
            <p:cNvSpPr>
              <a:spLocks noChangeArrowheads="1"/>
            </p:cNvSpPr>
            <p:nvPr/>
          </p:nvSpPr>
          <p:spPr bwMode="auto">
            <a:xfrm rot="18766392">
              <a:off x="5990139" y="4999465"/>
              <a:ext cx="627063" cy="64611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17694720 60000 65536"/>
                <a:gd name="T17" fmla="*/ 11796480 60000 65536"/>
                <a:gd name="T18" fmla="*/ 17694720 60000 65536"/>
                <a:gd name="T19" fmla="*/ 11796480 60000 65536"/>
                <a:gd name="T20" fmla="*/ 5898240 60000 65536"/>
                <a:gd name="T21" fmla="*/ 5898240 60000 65536"/>
                <a:gd name="T22" fmla="*/ 0 60000 65536"/>
                <a:gd name="T23" fmla="*/ 0 60000 65536"/>
                <a:gd name="T24" fmla="*/ 3062 w 21600"/>
                <a:gd name="T25" fmla="*/ 12366 h 21600"/>
                <a:gd name="T26" fmla="*/ 18538 w 21600"/>
                <a:gd name="T27" fmla="*/ 1852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5429" y="0"/>
                  </a:moveTo>
                  <a:lnTo>
                    <a:pt x="9257" y="6171"/>
                  </a:lnTo>
                  <a:lnTo>
                    <a:pt x="12343" y="6171"/>
                  </a:lnTo>
                  <a:lnTo>
                    <a:pt x="12343" y="12343"/>
                  </a:lnTo>
                  <a:lnTo>
                    <a:pt x="6171" y="12343"/>
                  </a:lnTo>
                  <a:lnTo>
                    <a:pt x="6171" y="9257"/>
                  </a:lnTo>
                  <a:lnTo>
                    <a:pt x="0" y="15429"/>
                  </a:lnTo>
                  <a:lnTo>
                    <a:pt x="6171" y="21600"/>
                  </a:lnTo>
                  <a:lnTo>
                    <a:pt x="6171" y="18514"/>
                  </a:lnTo>
                  <a:lnTo>
                    <a:pt x="18514" y="18514"/>
                  </a:lnTo>
                  <a:lnTo>
                    <a:pt x="18514" y="6171"/>
                  </a:lnTo>
                  <a:lnTo>
                    <a:pt x="21600" y="6171"/>
                  </a:lnTo>
                  <a:lnTo>
                    <a:pt x="1542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sr-Cyrl-RS"/>
            </a:p>
          </p:txBody>
        </p:sp>
        <p:sp>
          <p:nvSpPr>
            <p:cNvPr id="23" name="Oval 10"/>
            <p:cNvSpPr>
              <a:spLocks noChangeArrowheads="1"/>
            </p:cNvSpPr>
            <p:nvPr/>
          </p:nvSpPr>
          <p:spPr bwMode="auto">
            <a:xfrm>
              <a:off x="2220119" y="5785606"/>
              <a:ext cx="693738" cy="673100"/>
            </a:xfrm>
            <a:prstGeom prst="ellipse">
              <a:avLst/>
            </a:prstGeom>
            <a:gradFill flip="none" rotWithShape="1">
              <a:gsLst>
                <a:gs pos="0">
                  <a:srgbClr val="3D7D6E">
                    <a:shade val="30000"/>
                    <a:satMod val="115000"/>
                  </a:srgbClr>
                </a:gs>
                <a:gs pos="50000">
                  <a:srgbClr val="3D7D6E">
                    <a:shade val="67500"/>
                    <a:satMod val="115000"/>
                  </a:srgbClr>
                </a:gs>
                <a:gs pos="100000">
                  <a:srgbClr val="3D7D6E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600">
                  <a:latin typeface="Arial Rounded MT Bold" pitchFamily="34" charset="0"/>
                </a:rPr>
                <a:t>A</a:t>
              </a:r>
              <a:endParaRPr lang="sr-Latn-CS"/>
            </a:p>
          </p:txBody>
        </p:sp>
        <p:sp>
          <p:nvSpPr>
            <p:cNvPr id="24" name="Oval 11"/>
            <p:cNvSpPr>
              <a:spLocks noChangeArrowheads="1"/>
            </p:cNvSpPr>
            <p:nvPr/>
          </p:nvSpPr>
          <p:spPr bwMode="auto">
            <a:xfrm>
              <a:off x="5691982" y="3848856"/>
              <a:ext cx="693738" cy="673100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sr-Cyrl-RS" sz="2600" dirty="0">
                  <a:latin typeface="Arial Rounded MT Bold" pitchFamily="34" charset="0"/>
                </a:rPr>
                <a:t>C</a:t>
              </a:r>
              <a:endParaRPr lang="sr-Latn-CS" dirty="0"/>
            </a:p>
          </p:txBody>
        </p:sp>
        <p:sp>
          <p:nvSpPr>
            <p:cNvPr id="25" name="Oval 12"/>
            <p:cNvSpPr>
              <a:spLocks noChangeArrowheads="1"/>
            </p:cNvSpPr>
            <p:nvPr/>
          </p:nvSpPr>
          <p:spPr bwMode="auto">
            <a:xfrm>
              <a:off x="3653632" y="5237918"/>
              <a:ext cx="811213" cy="800100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7676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26" name="Text Box 13"/>
            <p:cNvSpPr txBox="1">
              <a:spLocks noChangeArrowheads="1"/>
            </p:cNvSpPr>
            <p:nvPr/>
          </p:nvSpPr>
          <p:spPr bwMode="auto">
            <a:xfrm>
              <a:off x="4434681" y="5500048"/>
              <a:ext cx="16764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 b="1"/>
                <a:t>RESURSI</a:t>
              </a:r>
            </a:p>
          </p:txBody>
        </p:sp>
        <p:sp>
          <p:nvSpPr>
            <p:cNvPr id="27" name="AutoShape 14"/>
            <p:cNvSpPr>
              <a:spLocks noChangeArrowheads="1"/>
            </p:cNvSpPr>
            <p:nvPr/>
          </p:nvSpPr>
          <p:spPr bwMode="auto">
            <a:xfrm>
              <a:off x="5638801" y="6057068"/>
              <a:ext cx="838200" cy="304800"/>
            </a:xfrm>
            <a:prstGeom prst="rightArrow">
              <a:avLst>
                <a:gd name="adj1" fmla="val 50000"/>
                <a:gd name="adj2" fmla="val 6875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r-Cyrl-RS"/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6477001" y="4191003"/>
              <a:ext cx="9906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sr-Latn-C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 rot="19741694">
              <a:off x="3048001" y="4343403"/>
              <a:ext cx="8382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sr-Latn-C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072624" y="4153870"/>
              <a:ext cx="4229467" cy="741701"/>
              <a:chOff x="2072624" y="4362171"/>
              <a:chExt cx="4229467" cy="533400"/>
            </a:xfrm>
          </p:grpSpPr>
          <p:sp>
            <p:nvSpPr>
              <p:cNvPr id="35" name="AutoShape 17"/>
              <p:cNvSpPr>
                <a:spLocks noChangeArrowheads="1"/>
              </p:cNvSpPr>
              <p:nvPr/>
            </p:nvSpPr>
            <p:spPr bwMode="auto">
              <a:xfrm rot="19910521">
                <a:off x="2072624" y="4362171"/>
                <a:ext cx="3967239" cy="533400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r-Cyrl-RS"/>
              </a:p>
            </p:txBody>
          </p:sp>
          <p:sp>
            <p:nvSpPr>
              <p:cNvPr id="36" name="Text Box 19"/>
              <p:cNvSpPr txBox="1">
                <a:spLocks noChangeArrowheads="1"/>
              </p:cNvSpPr>
              <p:nvPr/>
            </p:nvSpPr>
            <p:spPr bwMode="auto">
              <a:xfrm rot="19874545">
                <a:off x="2267181" y="4402212"/>
                <a:ext cx="4034910" cy="2877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sr-Cyrl-RS" sz="2000" b="1" dirty="0"/>
                  <a:t>AKTIVNOSTI          MERE</a:t>
                </a:r>
                <a:endParaRPr lang="sr-Latn-CS" sz="2000" b="1" dirty="0"/>
              </a:p>
            </p:txBody>
          </p:sp>
        </p:grpSp>
        <p:sp>
          <p:nvSpPr>
            <p:cNvPr id="31" name="Oval 11"/>
            <p:cNvSpPr>
              <a:spLocks noChangeArrowheads="1"/>
            </p:cNvSpPr>
            <p:nvPr/>
          </p:nvSpPr>
          <p:spPr bwMode="auto">
            <a:xfrm>
              <a:off x="4579143" y="4536436"/>
              <a:ext cx="693738" cy="673100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p:spPr>
          <p:txBody>
            <a:bodyPr/>
            <a:lstStyle/>
            <a:p>
              <a:pPr algn="ctr"/>
              <a:r>
                <a:rPr lang="en-US" sz="2600" dirty="0">
                  <a:latin typeface="Arial Rounded MT Bold" pitchFamily="34" charset="0"/>
                </a:rPr>
                <a:t>B</a:t>
              </a:r>
              <a:endParaRPr lang="sr-Latn-C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15561" y="5973410"/>
              <a:ext cx="764235" cy="369332"/>
            </a:xfrm>
            <a:prstGeom prst="rect">
              <a:avLst/>
            </a:prstGeom>
            <a:solidFill>
              <a:srgbClr val="006666"/>
            </a:solidFill>
          </p:spPr>
          <p:txBody>
            <a:bodyPr wrap="none" rtlCol="0">
              <a:spAutoFit/>
            </a:bodyPr>
            <a:lstStyle/>
            <a:p>
              <a:r>
                <a:rPr lang="sr-Cyrl-RS" b="1" dirty="0">
                  <a:solidFill>
                    <a:schemeClr val="bg1"/>
                  </a:solidFill>
                  <a:latin typeface="Calibri" pitchFamily="34" charset="0"/>
                </a:rPr>
                <a:t>ULAZI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72881" y="4677020"/>
              <a:ext cx="1997613" cy="369332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p:spPr>
          <p:txBody>
            <a:bodyPr wrap="none" rtlCol="0">
              <a:spAutoFit/>
            </a:bodyPr>
            <a:lstStyle/>
            <a:p>
              <a:r>
                <a:rPr lang="sr-Cyrl-RS" b="1" dirty="0">
                  <a:solidFill>
                    <a:schemeClr val="bg1"/>
                  </a:solidFill>
                  <a:latin typeface="Calibri" pitchFamily="34" charset="0"/>
                </a:rPr>
                <a:t>IZLAZNI</a:t>
              </a:r>
              <a:r>
                <a:rPr lang="sr-Cyrl-RS" b="1" dirty="0">
                  <a:latin typeface="Calibri" pitchFamily="34" charset="0"/>
                </a:rPr>
                <a:t> </a:t>
              </a:r>
              <a:r>
                <a:rPr lang="sr-Cyrl-RS" b="1" dirty="0">
                  <a:solidFill>
                    <a:schemeClr val="bg1"/>
                  </a:solidFill>
                  <a:latin typeface="Calibri" pitchFamily="34" charset="0"/>
                </a:rPr>
                <a:t>REZULTATI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98984" y="3529122"/>
              <a:ext cx="1528468" cy="923330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lang="sr-Cyrl-RS" b="1" dirty="0">
                  <a:solidFill>
                    <a:schemeClr val="bg1"/>
                  </a:solidFill>
                  <a:latin typeface="Calibri" pitchFamily="34" charset="0"/>
                </a:rPr>
                <a:t>ISHODI</a:t>
              </a:r>
            </a:p>
            <a:p>
              <a:endParaRPr lang="sr-Cyrl-RS" b="1" dirty="0">
                <a:latin typeface="Calibri" pitchFamily="34" charset="0"/>
              </a:endParaRPr>
            </a:p>
            <a:p>
              <a:endParaRPr lang="sr-Cyrl-RS" b="1" dirty="0">
                <a:latin typeface="Calibri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909175" y="3233795"/>
            <a:ext cx="953298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chemeClr val="bg1"/>
                </a:solidFill>
              </a:rPr>
              <a:t>EFEKAT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 rot="19800000">
            <a:off x="5626583" y="3837549"/>
            <a:ext cx="618991" cy="230904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6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6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5. OSTALI ELEMENTI PROGRAMA: </a:t>
            </a:r>
            <a:r>
              <a:rPr lang="sr-Latn-RS" sz="3600" b="1" dirty="0" smtClean="0">
                <a:latin typeface="+mn-lt"/>
              </a:rPr>
              <a:t>POKAZATELJI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31" y="2506662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Cyrl-RS" sz="3200" b="1" dirty="0" smtClean="0"/>
              <a:t>Pokazatelji učinka </a:t>
            </a:r>
            <a:r>
              <a:rPr lang="sr-Cyrl-RS" sz="3200" dirty="0" smtClean="0"/>
              <a:t>su kvantitativne i/ili kvalitativne vrednosti kojima se meri efikasnosti i/ili efektivnost sprovođenja Programa na nivou opštih i posebnih ciljeva i mera. To su parametri koji služe da se izlazni rezultati, ishodi i efekti opišu na merljiv način i da ukažu na ostvarenu promenu između početnog stanja, tokom i nakon sprovođenja mera.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899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765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5. </a:t>
            </a:r>
            <a:r>
              <a:rPr lang="sr-Latn-RS" sz="3600" b="1" dirty="0" smtClean="0">
                <a:latin typeface="+mn-lt"/>
              </a:rPr>
              <a:t>POKAZATELJI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0208" y="1089164"/>
            <a:ext cx="102515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8872"/>
            <a:endParaRPr lang="sr-Cyrl-RS" sz="2800" b="1" dirty="0" smtClean="0"/>
          </a:p>
          <a:p>
            <a:pPr marL="118872"/>
            <a:r>
              <a:rPr lang="sr-Cyrl-RS" sz="2800" b="1" dirty="0" smtClean="0"/>
              <a:t>P</a:t>
            </a:r>
            <a:r>
              <a:rPr lang="sr-Latn-RS" sz="2800" b="1" dirty="0"/>
              <a:t>okazatelji </a:t>
            </a:r>
            <a:r>
              <a:rPr lang="sr-Cyrl-RS" sz="2800" dirty="0"/>
              <a:t>mogu da </a:t>
            </a:r>
            <a:r>
              <a:rPr lang="sr-Latn-RS" sz="2800" dirty="0"/>
              <a:t>mere one stvari koje se ne mogu izbrojiti, poput:</a:t>
            </a:r>
          </a:p>
          <a:p>
            <a:pPr marL="118872"/>
            <a:r>
              <a:rPr lang="sr-Latn-RS" sz="2800" dirty="0"/>
              <a:t>• Zadovoljstva, mišljenja;</a:t>
            </a:r>
          </a:p>
          <a:p>
            <a:pPr marL="118872"/>
            <a:r>
              <a:rPr lang="sr-Latn-RS" sz="2800" dirty="0"/>
              <a:t>• Sposobnost</a:t>
            </a:r>
            <a:r>
              <a:rPr lang="sr-Cyrl-RS" sz="2800" dirty="0"/>
              <a:t>i</a:t>
            </a:r>
            <a:r>
              <a:rPr lang="sr-Latn-RS" sz="2800" dirty="0"/>
              <a:t> za donošenje</a:t>
            </a:r>
            <a:r>
              <a:rPr lang="sr-Cyrl-RS" sz="2800" dirty="0"/>
              <a:t> i sprovođenje</a:t>
            </a:r>
            <a:r>
              <a:rPr lang="sr-Latn-RS" sz="2800" dirty="0"/>
              <a:t> odluka;</a:t>
            </a:r>
          </a:p>
          <a:p>
            <a:pPr marL="118872"/>
            <a:r>
              <a:rPr lang="sr-Latn-RS" sz="2800" dirty="0"/>
              <a:t>• Promen</a:t>
            </a:r>
            <a:r>
              <a:rPr lang="sr-Cyrl-RS" sz="2800" dirty="0"/>
              <a:t>e</a:t>
            </a:r>
            <a:r>
              <a:rPr lang="sr-Latn-RS" sz="2800" dirty="0"/>
              <a:t> u ponašanju</a:t>
            </a:r>
            <a:r>
              <a:rPr lang="sr-Latn-RS" sz="2800" dirty="0" smtClean="0"/>
              <a:t>.</a:t>
            </a:r>
            <a:endParaRPr lang="sr-Cyrl-RS" sz="2800" dirty="0" smtClean="0"/>
          </a:p>
          <a:p>
            <a:pPr marL="118872"/>
            <a:endParaRPr lang="sr-Latn-RS" sz="2800" dirty="0" smtClean="0"/>
          </a:p>
          <a:p>
            <a:pPr marL="118872"/>
            <a:r>
              <a:rPr lang="sr-Cyrl-RS" sz="2800" dirty="0" smtClean="0">
                <a:cs typeface="Arial" panose="020B0604020202020204" pitchFamily="34" charset="0"/>
              </a:rPr>
              <a:t>Najčešće</a:t>
            </a:r>
            <a:r>
              <a:rPr lang="sr-Latn-RS" sz="2800" b="1" dirty="0" smtClean="0">
                <a:cs typeface="Arial" panose="020B0604020202020204" pitchFamily="34" charset="0"/>
              </a:rPr>
              <a:t> </a:t>
            </a:r>
            <a:r>
              <a:rPr lang="sr-Cyrl-RS" sz="2800" dirty="0">
                <a:cs typeface="Arial" panose="020B0604020202020204" pitchFamily="34" charset="0"/>
              </a:rPr>
              <a:t>se</a:t>
            </a:r>
            <a:r>
              <a:rPr lang="sr-Cyrl-RS" sz="2800" b="1" dirty="0">
                <a:cs typeface="Arial" panose="020B0604020202020204" pitchFamily="34" charset="0"/>
              </a:rPr>
              <a:t> </a:t>
            </a:r>
            <a:r>
              <a:rPr lang="sr-Latn-RS" sz="2800" b="1" dirty="0">
                <a:cs typeface="Arial" panose="020B0604020202020204" pitchFamily="34" charset="0"/>
              </a:rPr>
              <a:t>pokazatelji</a:t>
            </a:r>
            <a:r>
              <a:rPr lang="sr-Latn-RS" sz="2800" dirty="0">
                <a:cs typeface="Arial" panose="020B0604020202020204" pitchFamily="34" charset="0"/>
              </a:rPr>
              <a:t> mogu </a:t>
            </a:r>
            <a:r>
              <a:rPr lang="sr-Cyrl-RS" sz="2800" dirty="0">
                <a:cs typeface="Arial" panose="020B0604020202020204" pitchFamily="34" charset="0"/>
              </a:rPr>
              <a:t>izraziti</a:t>
            </a:r>
            <a:r>
              <a:rPr lang="sr-Latn-RS" sz="2800" dirty="0">
                <a:cs typeface="Arial" panose="020B0604020202020204" pitchFamily="34" charset="0"/>
              </a:rPr>
              <a:t> u numeričkoj formi –</a:t>
            </a:r>
            <a:r>
              <a:rPr lang="sr-Cyrl-RS" sz="2800" dirty="0">
                <a:cs typeface="Arial" panose="020B0604020202020204" pitchFamily="34" charset="0"/>
              </a:rPr>
              <a:t> </a:t>
            </a:r>
            <a:r>
              <a:rPr lang="sr-Latn-RS" sz="2800" dirty="0">
                <a:cs typeface="Arial" panose="020B0604020202020204" pitchFamily="34" charset="0"/>
              </a:rPr>
              <a:t>šta, kada,</a:t>
            </a:r>
            <a:r>
              <a:rPr lang="sr-Cyrl-RS" sz="2800" dirty="0">
                <a:cs typeface="Arial" panose="020B0604020202020204" pitchFamily="34" charset="0"/>
              </a:rPr>
              <a:t> </a:t>
            </a:r>
            <a:r>
              <a:rPr lang="sr-Latn-RS" sz="2800" dirty="0">
                <a:cs typeface="Arial" panose="020B0604020202020204" pitchFamily="34" charset="0"/>
              </a:rPr>
              <a:t>koliko, koliko </a:t>
            </a:r>
            <a:r>
              <a:rPr lang="sr-Cyrl-RS" sz="2800" dirty="0">
                <a:cs typeface="Arial" panose="020B0604020202020204" pitchFamily="34" charset="0"/>
              </a:rPr>
              <a:t>č</a:t>
            </a:r>
            <a:r>
              <a:rPr lang="sr-Latn-RS" sz="2800" dirty="0">
                <a:cs typeface="Arial" panose="020B0604020202020204" pitchFamily="34" charset="0"/>
              </a:rPr>
              <a:t>esto? Izme</a:t>
            </a:r>
            <a:r>
              <a:rPr lang="sr-Cyrl-RS" sz="2800" dirty="0">
                <a:cs typeface="Arial" panose="020B0604020202020204" pitchFamily="34" charset="0"/>
              </a:rPr>
              <a:t>đ</a:t>
            </a:r>
            <a:r>
              <a:rPr lang="sr-Latn-RS" sz="2800" dirty="0">
                <a:cs typeface="Arial" panose="020B0604020202020204" pitchFamily="34" charset="0"/>
              </a:rPr>
              <a:t>u ostalog oni uklju</a:t>
            </a:r>
            <a:r>
              <a:rPr lang="sr-Cyrl-RS" sz="2800" dirty="0">
                <a:cs typeface="Arial" panose="020B0604020202020204" pitchFamily="34" charset="0"/>
              </a:rPr>
              <a:t>č</a:t>
            </a:r>
            <a:r>
              <a:rPr lang="sr-Latn-RS" sz="2800" dirty="0">
                <a:cs typeface="Arial" panose="020B0604020202020204" pitchFamily="34" charset="0"/>
              </a:rPr>
              <a:t>uju:</a:t>
            </a:r>
          </a:p>
          <a:p>
            <a:pPr marL="118872"/>
            <a:r>
              <a:rPr lang="sr-Latn-RS" sz="2800" dirty="0">
                <a:cs typeface="Arial" panose="020B0604020202020204" pitchFamily="34" charset="0"/>
              </a:rPr>
              <a:t>•</a:t>
            </a:r>
            <a:r>
              <a:rPr lang="sr-Cyrl-RS" sz="2800" dirty="0">
                <a:cs typeface="Arial" panose="020B0604020202020204" pitchFamily="34" charset="0"/>
              </a:rPr>
              <a:t> </a:t>
            </a:r>
            <a:r>
              <a:rPr lang="sr-Latn-RS" sz="2800" dirty="0">
                <a:cs typeface="Arial" panose="020B0604020202020204" pitchFamily="34" charset="0"/>
              </a:rPr>
              <a:t>Koliko </a:t>
            </a:r>
            <a:r>
              <a:rPr lang="sr-Cyrl-RS" sz="2800" dirty="0">
                <a:cs typeface="Arial" panose="020B0604020202020204" pitchFamily="34" charset="0"/>
              </a:rPr>
              <a:t>č</a:t>
            </a:r>
            <a:r>
              <a:rPr lang="sr-Latn-RS" sz="2800" dirty="0">
                <a:cs typeface="Arial" panose="020B0604020202020204" pitchFamily="34" charset="0"/>
              </a:rPr>
              <a:t>esto se neke stvari dešavaju;</a:t>
            </a:r>
          </a:p>
          <a:p>
            <a:pPr marL="118872"/>
            <a:r>
              <a:rPr lang="sr-Latn-RS" sz="2800" dirty="0">
                <a:cs typeface="Arial" panose="020B0604020202020204" pitchFamily="34" charset="0"/>
              </a:rPr>
              <a:t>• Stope rasta;</a:t>
            </a:r>
          </a:p>
          <a:p>
            <a:pPr marL="118872"/>
            <a:r>
              <a:rPr lang="sr-Latn-RS" sz="2800" dirty="0">
                <a:cs typeface="Arial" panose="020B0604020202020204" pitchFamily="34" charset="0"/>
              </a:rPr>
              <a:t>• </a:t>
            </a:r>
            <a:r>
              <a:rPr lang="sr-Cyrl-RS" sz="2800" dirty="0">
                <a:cs typeface="Arial" panose="020B0604020202020204" pitchFamily="34" charset="0"/>
              </a:rPr>
              <a:t>% promene</a:t>
            </a:r>
          </a:p>
          <a:p>
            <a:pPr marL="118872"/>
            <a:endParaRPr lang="sr-Cyrl-RS" sz="2400" b="1" dirty="0"/>
          </a:p>
        </p:txBody>
      </p:sp>
    </p:spTree>
    <p:extLst>
      <p:ext uri="{BB962C8B-B14F-4D97-AF65-F5344CB8AC3E}">
        <p14:creationId xmlns:p14="http://schemas.microsoft.com/office/powerpoint/2010/main" val="24895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259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5. ZAŠTO </a:t>
            </a:r>
            <a:r>
              <a:rPr lang="sr-Cyrl-RS" sz="3600" b="1" dirty="0">
                <a:latin typeface="+mn-lt"/>
              </a:rPr>
              <a:t>SU POKAZATELJI VAŽNI</a:t>
            </a:r>
            <a:r>
              <a:rPr lang="en-US" sz="3600" b="1" dirty="0">
                <a:latin typeface="+mn-lt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2"/>
            <a:ext cx="8435280" cy="515959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91827525"/>
              </p:ext>
            </p:extLst>
          </p:nvPr>
        </p:nvGraphicFramePr>
        <p:xfrm>
          <a:off x="1981200" y="1397000"/>
          <a:ext cx="8229600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59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5. VRSTE </a:t>
            </a:r>
            <a:r>
              <a:rPr lang="sr-Cyrl-RS" sz="3600" b="1" dirty="0">
                <a:latin typeface="+mn-lt"/>
              </a:rPr>
              <a:t>POKAZATELJA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Cyrl-CS" dirty="0" smtClean="0"/>
          </a:p>
          <a:p>
            <a:r>
              <a:rPr lang="sr-Cyrl-CS" dirty="0" smtClean="0"/>
              <a:t>Ulazni </a:t>
            </a:r>
            <a:r>
              <a:rPr lang="sr-Cyrl-RS" b="1" dirty="0" smtClean="0"/>
              <a:t>pokazatelji </a:t>
            </a:r>
            <a:r>
              <a:rPr lang="sr-Cyrl-CS" dirty="0" smtClean="0"/>
              <a:t>(</a:t>
            </a:r>
            <a:r>
              <a:rPr lang="sr-Latn-CS" i="1" dirty="0"/>
              <a:t>input</a:t>
            </a:r>
            <a:r>
              <a:rPr lang="sr-Cyrl-CS" dirty="0"/>
              <a:t> </a:t>
            </a:r>
            <a:r>
              <a:rPr lang="sr-Cyrl-CS" i="1" dirty="0" smtClean="0"/>
              <a:t>indikatori</a:t>
            </a:r>
            <a:r>
              <a:rPr lang="sr-Cyrl-CS" dirty="0" smtClean="0"/>
              <a:t> – na nivou resursa)</a:t>
            </a:r>
            <a:endParaRPr lang="sr-Cyrl-CS" dirty="0"/>
          </a:p>
          <a:p>
            <a:r>
              <a:rPr lang="sr-Cyrl-CS" dirty="0"/>
              <a:t>Procesni </a:t>
            </a:r>
            <a:r>
              <a:rPr lang="sr-Cyrl-RS" b="1" dirty="0"/>
              <a:t>pokazatelji </a:t>
            </a:r>
            <a:r>
              <a:rPr lang="sr-Cyrl-CS" dirty="0"/>
              <a:t>(na nivou aktivnosti)</a:t>
            </a:r>
          </a:p>
          <a:p>
            <a:r>
              <a:rPr lang="sr-Cyrl-CS" dirty="0" smtClean="0"/>
              <a:t>Izlazni </a:t>
            </a:r>
            <a:r>
              <a:rPr lang="sr-Cyrl-RS" b="1" dirty="0" smtClean="0"/>
              <a:t>pokazatelji </a:t>
            </a:r>
            <a:r>
              <a:rPr lang="sr-Cyrl-CS" dirty="0" smtClean="0"/>
              <a:t>(</a:t>
            </a:r>
            <a:r>
              <a:rPr lang="sr-Latn-CS" i="1" dirty="0"/>
              <a:t>output</a:t>
            </a:r>
            <a:r>
              <a:rPr lang="sr-Cyrl-CS" dirty="0"/>
              <a:t> </a:t>
            </a:r>
            <a:r>
              <a:rPr lang="sr-Cyrl-CS" i="1" dirty="0" smtClean="0"/>
              <a:t>indikatori</a:t>
            </a:r>
            <a:r>
              <a:rPr lang="sr-Cyrl-CS" dirty="0" smtClean="0"/>
              <a:t> – na nivou mera)</a:t>
            </a:r>
          </a:p>
          <a:p>
            <a:r>
              <a:rPr lang="sr-Cyrl-RS" b="1" dirty="0"/>
              <a:t>P</a:t>
            </a:r>
            <a:r>
              <a:rPr lang="sr-Cyrl-RS" b="1" dirty="0" smtClean="0"/>
              <a:t>okazatelji </a:t>
            </a:r>
            <a:r>
              <a:rPr lang="sr-Cyrl-RS" dirty="0" smtClean="0"/>
              <a:t>ishoda (outcome </a:t>
            </a:r>
            <a:r>
              <a:rPr lang="sr-Cyrl-RS" i="1" dirty="0" smtClean="0"/>
              <a:t>indikatori</a:t>
            </a:r>
            <a:r>
              <a:rPr lang="sr-Cyrl-RS" dirty="0" smtClean="0"/>
              <a:t> – na nivou posebnog cilja)</a:t>
            </a:r>
            <a:endParaRPr lang="sr-Cyrl-CS" dirty="0"/>
          </a:p>
          <a:p>
            <a:r>
              <a:rPr lang="sr-Cyrl-RS" b="1" dirty="0"/>
              <a:t>Pokazatelji </a:t>
            </a:r>
            <a:r>
              <a:rPr lang="sr-Cyrl-CS" dirty="0" smtClean="0"/>
              <a:t>efekta (</a:t>
            </a:r>
            <a:r>
              <a:rPr lang="sr-Latn-CS" i="1" dirty="0"/>
              <a:t>impa</a:t>
            </a:r>
            <a:r>
              <a:rPr lang="en-US" i="1" dirty="0"/>
              <a:t>c</a:t>
            </a:r>
            <a:r>
              <a:rPr lang="sr-Latn-CS" i="1" dirty="0"/>
              <a:t>t</a:t>
            </a:r>
            <a:r>
              <a:rPr lang="sr-Cyrl-CS" dirty="0"/>
              <a:t> </a:t>
            </a:r>
            <a:r>
              <a:rPr lang="sr-Cyrl-CS" i="1" dirty="0" smtClean="0"/>
              <a:t>indikatori</a:t>
            </a:r>
            <a:r>
              <a:rPr lang="sr-Cyrl-CS" dirty="0"/>
              <a:t> – na </a:t>
            </a:r>
            <a:r>
              <a:rPr lang="sr-Cyrl-CS" dirty="0" smtClean="0"/>
              <a:t>nivou opštog cilja)</a:t>
            </a:r>
            <a:endParaRPr lang="sr-Cyrl-CS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pPr algn="ctr"/>
            <a:r>
              <a:rPr lang="sr-Cyrl-RS" sz="3600" b="1" dirty="0" smtClean="0">
                <a:latin typeface="+mn-lt"/>
              </a:rPr>
              <a:t>PROGRAM RAZVOJA SPORTA JLS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752786" cy="47087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Cyrl-RS" sz="3200" dirty="0" smtClean="0"/>
              <a:t>Upravljanje sportskim razvojem u JLS je kontinuiran proces koji se sastoji iz faze planiranje i faze sprovođenja, praćenja, izveštavanja i vrednovanja.  </a:t>
            </a:r>
          </a:p>
          <a:p>
            <a:pPr marL="0" indent="0">
              <a:buNone/>
            </a:pPr>
            <a:r>
              <a:rPr lang="sr-Cyrl-RS" sz="3200" dirty="0" smtClean="0"/>
              <a:t>U fazi planiranja se na osnovu </a:t>
            </a:r>
            <a:r>
              <a:rPr lang="sr-Cyrl-RS" sz="3200" b="1" dirty="0" smtClean="0"/>
              <a:t>analize strateškog i zakonskog okvira </a:t>
            </a:r>
            <a:r>
              <a:rPr lang="sr-Cyrl-RS" sz="3200" dirty="0" smtClean="0"/>
              <a:t>i </a:t>
            </a:r>
            <a:r>
              <a:rPr lang="sr-Cyrl-RS" sz="3200" b="1" dirty="0" smtClean="0"/>
              <a:t>analize postojećeg stanja/analize situacije</a:t>
            </a:r>
            <a:r>
              <a:rPr lang="sr-Cyrl-RS" sz="3200" dirty="0" smtClean="0"/>
              <a:t>, kroz dijalog svih </a:t>
            </a:r>
            <a:r>
              <a:rPr lang="sr-Cyrl-RS" sz="3200" b="1" dirty="0" smtClean="0"/>
              <a:t>zainteresovanih strana </a:t>
            </a:r>
            <a:r>
              <a:rPr lang="sr-Cyrl-RS" sz="3200" dirty="0" smtClean="0"/>
              <a:t>formulišu </a:t>
            </a:r>
            <a:r>
              <a:rPr lang="sr-Cyrl-RS" sz="3200" b="1" dirty="0" smtClean="0"/>
              <a:t>opšti i posebni ciljevi </a:t>
            </a:r>
            <a:r>
              <a:rPr lang="sr-Cyrl-RS" sz="3200" dirty="0" smtClean="0"/>
              <a:t>i predlažu </a:t>
            </a:r>
            <a:r>
              <a:rPr lang="sr-Cyrl-RS" sz="3200" b="1" dirty="0" smtClean="0"/>
              <a:t>mere i aktivnosti </a:t>
            </a:r>
            <a:r>
              <a:rPr lang="sr-Cyrl-RS" sz="3200" dirty="0" smtClean="0"/>
              <a:t>koje će unaprediti sportski razvoj.</a:t>
            </a:r>
          </a:p>
          <a:p>
            <a:pPr marL="0" indent="0">
              <a:buNone/>
            </a:pPr>
            <a:endParaRPr lang="sr-Cyrl-RS" sz="3200" dirty="0" smtClean="0"/>
          </a:p>
          <a:p>
            <a:pPr marL="0" indent="0">
              <a:buNone/>
            </a:pPr>
            <a:r>
              <a:rPr lang="sr-Cyrl-RS" sz="3200" dirty="0" smtClean="0"/>
              <a:t>Rezultat procesa je izrada i sprovođenje </a:t>
            </a:r>
            <a:r>
              <a:rPr lang="sr-Cyrl-RS" sz="3200" b="1" dirty="0" smtClean="0"/>
              <a:t>PROGRAMA RAZVOJA SPORTA JLS</a:t>
            </a:r>
          </a:p>
          <a:p>
            <a:pPr marL="0" indent="0">
              <a:buNone/>
            </a:pPr>
            <a:endParaRPr lang="sr-Cyrl-RS" sz="3200" b="1" dirty="0" smtClean="0"/>
          </a:p>
          <a:p>
            <a:pPr marL="0" indent="0">
              <a:buNone/>
            </a:pPr>
            <a:r>
              <a:rPr lang="sr-Cyrl-RS" sz="3200" b="1" dirty="0" smtClean="0"/>
              <a:t>PROGRAM RAZVOJA SPORTA JLS</a:t>
            </a:r>
            <a:r>
              <a:rPr lang="sr-Cyrl-RS" sz="3200" dirty="0" smtClean="0"/>
              <a:t> donosi se za period važenja strategije razvoja sporta, redovno se prati i izveštava o realizaciji mera i aktivnosti, a periodično vrednuje postizanje opših i posebnih ciljeva.</a:t>
            </a:r>
            <a:endParaRPr lang="en-GB" sz="3200" b="1" dirty="0" smtClean="0"/>
          </a:p>
          <a:p>
            <a:pPr marL="0" indent="0">
              <a:buNone/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8315746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907" y="32067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sr-Cyrl-CS" sz="3600" b="1" dirty="0" smtClean="0">
                <a:latin typeface="+mn-lt"/>
              </a:rPr>
              <a:t>5. POKAZATELJI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4856" y="1997840"/>
            <a:ext cx="98137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altLang="en-US" sz="2800" b="1" dirty="0" smtClean="0"/>
              <a:t>Specific</a:t>
            </a:r>
            <a:r>
              <a:rPr lang="sr-Cyrl-RS" altLang="en-US" sz="2800" b="1" dirty="0" smtClean="0"/>
              <a:t> (posebni)</a:t>
            </a:r>
            <a:r>
              <a:rPr lang="sr-Latn-CS" altLang="en-US" sz="2800" dirty="0" smtClean="0"/>
              <a:t>: </a:t>
            </a:r>
            <a:r>
              <a:rPr lang="sr-Latn-CS" altLang="en-US" sz="2800" dirty="0"/>
              <a:t>ograničen na cilj</a:t>
            </a:r>
            <a:r>
              <a:rPr lang="sr-Cyrl-RS" altLang="en-US" sz="2800" dirty="0"/>
              <a:t>/rezultat</a:t>
            </a:r>
            <a:r>
              <a:rPr lang="sr-Latn-CS" altLang="en-US" sz="2800" dirty="0"/>
              <a:t> koji treba da meri</a:t>
            </a:r>
          </a:p>
          <a:p>
            <a:r>
              <a:rPr lang="sr-Latn-CS" altLang="en-US" sz="2800" b="1" dirty="0"/>
              <a:t>Measurable</a:t>
            </a:r>
            <a:r>
              <a:rPr lang="sr-Latn-CS" altLang="en-US" sz="2800" dirty="0"/>
              <a:t>: </a:t>
            </a:r>
            <a:r>
              <a:rPr lang="sr-Latn-CS" altLang="en-US" sz="2800" b="1" dirty="0"/>
              <a:t>merljiv</a:t>
            </a:r>
            <a:r>
              <a:rPr lang="sr-Latn-CS" altLang="en-US" sz="2800" dirty="0"/>
              <a:t> kvantitativno i kvalitativno</a:t>
            </a:r>
          </a:p>
          <a:p>
            <a:r>
              <a:rPr lang="sr-Latn-CS" altLang="en-US" sz="2800" b="1" dirty="0"/>
              <a:t>Available</a:t>
            </a:r>
            <a:r>
              <a:rPr lang="sr-Latn-CS" altLang="en-US" sz="2800" dirty="0"/>
              <a:t>: </a:t>
            </a:r>
            <a:r>
              <a:rPr lang="sr-Latn-CS" altLang="en-US" sz="2800" b="1" dirty="0"/>
              <a:t>dostupan</a:t>
            </a:r>
            <a:r>
              <a:rPr lang="sr-Latn-CS" altLang="en-US" sz="2800" dirty="0"/>
              <a:t> uz prihvatljive troškove i zasnovan na raspoloživim podacima</a:t>
            </a:r>
          </a:p>
          <a:p>
            <a:r>
              <a:rPr lang="sr-Latn-CS" altLang="en-US" sz="2800" b="1" dirty="0"/>
              <a:t>Relevant</a:t>
            </a:r>
            <a:r>
              <a:rPr lang="sr-Latn-CS" altLang="en-US" sz="2800" dirty="0"/>
              <a:t>: </a:t>
            </a:r>
            <a:r>
              <a:rPr lang="sr-Latn-CS" altLang="en-US" sz="2800" b="1" dirty="0"/>
              <a:t>značajan</a:t>
            </a:r>
            <a:r>
              <a:rPr lang="sr-Latn-CS" altLang="en-US" sz="2800" dirty="0"/>
              <a:t> u odnosu na informacije koje su potrebne </a:t>
            </a:r>
          </a:p>
          <a:p>
            <a:r>
              <a:rPr lang="sr-Latn-CS" altLang="en-US" sz="2800" b="1" dirty="0"/>
              <a:t>Timely</a:t>
            </a:r>
            <a:r>
              <a:rPr lang="sr-Latn-CS" altLang="en-US" sz="2800" dirty="0"/>
              <a:t>: </a:t>
            </a:r>
            <a:r>
              <a:rPr lang="sr-Latn-CS" altLang="en-US" sz="2800" b="1" dirty="0"/>
              <a:t>vremenski </a:t>
            </a:r>
            <a:r>
              <a:rPr lang="sr-Cyrl-RS" altLang="en-US" sz="2800" b="1" dirty="0" smtClean="0"/>
              <a:t>određen </a:t>
            </a:r>
            <a:r>
              <a:rPr lang="sr-Latn-CS" altLang="en-US" sz="2800" dirty="0" smtClean="0"/>
              <a:t>tako </a:t>
            </a:r>
            <a:r>
              <a:rPr lang="sr-Latn-CS" altLang="en-US" sz="2800" dirty="0"/>
              <a:t>da se zna kada možemo očekivati da cilj ili zadatak budu ispunjeni </a:t>
            </a:r>
            <a:endParaRPr lang="sr-Cyrl-RS" altLang="en-US" sz="2800" dirty="0"/>
          </a:p>
          <a:p>
            <a:endParaRPr lang="sr-Cyrl-RS" altLang="en-US" sz="2800" dirty="0"/>
          </a:p>
          <a:p>
            <a:pPr algn="ctr"/>
            <a:r>
              <a:rPr lang="sr-Cyrl-RS" altLang="en-US" sz="2800" b="1" dirty="0"/>
              <a:t>SMART</a:t>
            </a:r>
            <a:endParaRPr lang="sr-Latn-C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069955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3600" b="1" dirty="0" smtClean="0">
                <a:latin typeface="+mn-lt"/>
              </a:rPr>
              <a:t>5. POKAZATELJI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08"/>
            <a:ext cx="10515600" cy="54171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RS" dirty="0" smtClean="0"/>
              <a:t>Primeri:</a:t>
            </a:r>
          </a:p>
          <a:p>
            <a:pPr marL="0" indent="0">
              <a:buNone/>
            </a:pPr>
            <a:endParaRPr lang="sr-Cyrl-RS" sz="3300" dirty="0" smtClean="0"/>
          </a:p>
          <a:p>
            <a:r>
              <a:rPr lang="sr-Cyrl-RS" sz="3300" dirty="0" smtClean="0"/>
              <a:t>% gojazne dece u JLS</a:t>
            </a:r>
          </a:p>
          <a:p>
            <a:r>
              <a:rPr lang="en-GB" sz="3300" dirty="0" smtClean="0"/>
              <a:t>B</a:t>
            </a:r>
            <a:r>
              <a:rPr lang="sr-Cyrl-RS" sz="3300" dirty="0" smtClean="0"/>
              <a:t>roj osoba u JLS koje se bave rekreativnim sportom</a:t>
            </a:r>
          </a:p>
          <a:p>
            <a:r>
              <a:rPr lang="ru-RU" sz="3300" dirty="0" smtClean="0"/>
              <a:t>Broj sportskih </a:t>
            </a:r>
            <a:r>
              <a:rPr lang="ru-RU" sz="3300" dirty="0"/>
              <a:t>sekcija</a:t>
            </a:r>
          </a:p>
          <a:p>
            <a:r>
              <a:rPr lang="ru-RU" sz="3300" dirty="0" smtClean="0"/>
              <a:t>Broj </a:t>
            </a:r>
            <a:r>
              <a:rPr lang="ru-RU" sz="3300" dirty="0"/>
              <a:t>studenata koji se organizovano bave sportom </a:t>
            </a:r>
            <a:endParaRPr lang="ru-RU" sz="3300" dirty="0" smtClean="0"/>
          </a:p>
          <a:p>
            <a:r>
              <a:rPr lang="sr-Cyrl-RS" sz="3300" dirty="0"/>
              <a:t>Broj licenciranih sportskih stručnjaka</a:t>
            </a:r>
          </a:p>
          <a:p>
            <a:r>
              <a:rPr lang="ru-RU" sz="3300" dirty="0"/>
              <a:t>Broj osoba uključenih u sportske programe </a:t>
            </a:r>
            <a:r>
              <a:rPr lang="ru-RU" sz="3300" dirty="0" smtClean="0"/>
              <a:t>Urađena analza stanja sprava i rekvizita</a:t>
            </a:r>
            <a:r>
              <a:rPr lang="ru-RU" sz="3300" dirty="0"/>
              <a:t>	</a:t>
            </a:r>
          </a:p>
          <a:p>
            <a:r>
              <a:rPr lang="ru-RU" sz="3300" dirty="0" smtClean="0"/>
              <a:t>Izrađen medijski plan za promociju fizičke aktivnosti </a:t>
            </a:r>
            <a:r>
              <a:rPr lang="ru-RU" sz="3300" dirty="0"/>
              <a:t>	</a:t>
            </a:r>
          </a:p>
          <a:p>
            <a:r>
              <a:rPr lang="sr-Cyrl-RS" sz="3300" dirty="0" smtClean="0"/>
              <a:t>Izdata upotebna dozvola</a:t>
            </a:r>
          </a:p>
          <a:p>
            <a:r>
              <a:rPr lang="sr-Cyrl-RS" sz="3300" dirty="0" smtClean="0"/>
              <a:t>Izgrađeni prilazi sportskom objektu 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sr-Cyrl-RS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7247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5. </a:t>
            </a:r>
            <a:r>
              <a:rPr lang="sr-Cyrl-RS" sz="3600" b="1" dirty="0" smtClean="0">
                <a:latin typeface="+mn-lt"/>
              </a:rPr>
              <a:t>OSTALI ELEMENTI PROGRAMA</a:t>
            </a:r>
            <a:r>
              <a:rPr lang="sr-Cyrl-RS" sz="3600" b="1" dirty="0">
                <a:latin typeface="+mn-lt"/>
              </a:rPr>
              <a:t>: </a:t>
            </a:r>
            <a:r>
              <a:rPr lang="sr-Cyrl-RS" sz="3600" b="1" dirty="0" smtClean="0">
                <a:latin typeface="+mn-lt"/>
              </a:rPr>
              <a:t>IZVORI </a:t>
            </a:r>
            <a:r>
              <a:rPr lang="sr-Latn-RS" sz="3600" b="1" dirty="0">
                <a:latin typeface="+mn-lt"/>
              </a:rPr>
              <a:t>PROVERE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3036" y="1446185"/>
            <a:ext cx="10251584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r-Latn-CS" altLang="en-US" sz="2800" dirty="0">
                <a:cs typeface="Arial" panose="020B0604020202020204" pitchFamily="34" charset="0"/>
              </a:rPr>
              <a:t>Treba da odrede: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CS" altLang="en-US" sz="2800" dirty="0">
                <a:cs typeface="Arial" panose="020B0604020202020204" pitchFamily="34" charset="0"/>
              </a:rPr>
              <a:t>Odakle</a:t>
            </a:r>
            <a:r>
              <a:rPr lang="sr-Cyrl-RS" altLang="en-US" sz="2800" dirty="0">
                <a:cs typeface="Arial" panose="020B0604020202020204" pitchFamily="34" charset="0"/>
              </a:rPr>
              <a:t>,</a:t>
            </a:r>
            <a:r>
              <a:rPr lang="sr-Latn-CS" altLang="en-US" sz="2800" dirty="0">
                <a:cs typeface="Arial" panose="020B0604020202020204" pitchFamily="34" charset="0"/>
              </a:rPr>
              <a:t> </a:t>
            </a:r>
            <a:r>
              <a:rPr lang="sr-Cyrl-RS" altLang="en-US" sz="2800" dirty="0">
                <a:cs typeface="Arial" panose="020B0604020202020204" pitchFamily="34" charset="0"/>
              </a:rPr>
              <a:t>odnosno</a:t>
            </a:r>
            <a:r>
              <a:rPr lang="sr-Latn-CS" altLang="en-US" sz="2800" dirty="0">
                <a:cs typeface="Arial" panose="020B0604020202020204" pitchFamily="34" charset="0"/>
              </a:rPr>
              <a:t> iz kog izvora obezbediti informaciju (npr. administrativn</a:t>
            </a:r>
            <a:r>
              <a:rPr lang="sr-Cyrl-RS" altLang="en-US" sz="2800" dirty="0">
                <a:cs typeface="Arial" panose="020B0604020202020204" pitchFamily="34" charset="0"/>
              </a:rPr>
              <a:t>e</a:t>
            </a:r>
            <a:r>
              <a:rPr lang="sr-Latn-CS" altLang="en-US" sz="2800" dirty="0">
                <a:cs typeface="Arial" panose="020B0604020202020204" pitchFamily="34" charset="0"/>
              </a:rPr>
              <a:t> evidencij</a:t>
            </a:r>
            <a:r>
              <a:rPr lang="sr-Cyrl-RS" altLang="en-US" sz="2800" dirty="0">
                <a:cs typeface="Arial" panose="020B0604020202020204" pitchFamily="34" charset="0"/>
              </a:rPr>
              <a:t>e,</a:t>
            </a:r>
            <a:r>
              <a:rPr lang="sr-Latn-CS" altLang="en-US" sz="2800" dirty="0">
                <a:cs typeface="Arial" panose="020B0604020202020204" pitchFamily="34" charset="0"/>
              </a:rPr>
              <a:t> statistička dokumenta</a:t>
            </a:r>
            <a:r>
              <a:rPr lang="sr-Cyrl-RS" altLang="en-US" sz="2800" dirty="0">
                <a:cs typeface="Arial" panose="020B0604020202020204" pitchFamily="34" charset="0"/>
              </a:rPr>
              <a:t>, </a:t>
            </a:r>
            <a:r>
              <a:rPr lang="sr-Latn-CS" altLang="en-US" sz="2800" dirty="0" smtClean="0">
                <a:cs typeface="Arial" panose="020B0604020202020204" pitchFamily="34" charset="0"/>
              </a:rPr>
              <a:t>izveštaj</a:t>
            </a:r>
            <a:r>
              <a:rPr lang="sr-Cyrl-RS" altLang="en-US" sz="2800" dirty="0" smtClean="0">
                <a:cs typeface="Arial" panose="020B0604020202020204" pitchFamily="34" charset="0"/>
              </a:rPr>
              <a:t>i</a:t>
            </a:r>
            <a:r>
              <a:rPr lang="sr-Latn-CS" altLang="en-US" sz="2800" dirty="0" smtClean="0">
                <a:cs typeface="Arial" panose="020B0604020202020204" pitchFamily="34" charset="0"/>
              </a:rPr>
              <a:t> </a:t>
            </a:r>
            <a:r>
              <a:rPr lang="sr-Latn-CS" altLang="en-US" sz="2800" dirty="0">
                <a:cs typeface="Arial" panose="020B0604020202020204" pitchFamily="34" charset="0"/>
              </a:rPr>
              <a:t>o </a:t>
            </a:r>
            <a:r>
              <a:rPr lang="sr-Cyrl-RS" altLang="en-US" sz="2800" dirty="0" smtClean="0">
                <a:cs typeface="Arial" panose="020B0604020202020204" pitchFamily="34" charset="0"/>
              </a:rPr>
              <a:t>sprovođenju strateških dokumenata JLS </a:t>
            </a:r>
            <a:r>
              <a:rPr lang="sr-Cyrl-RS" altLang="en-US" sz="2800" dirty="0">
                <a:cs typeface="Arial" panose="020B0604020202020204" pitchFamily="34" charset="0"/>
              </a:rPr>
              <a:t>i sl.</a:t>
            </a:r>
            <a:r>
              <a:rPr lang="sr-Latn-CS" altLang="en-US" sz="2800" dirty="0" smtClean="0">
                <a:cs typeface="Arial" panose="020B0604020202020204" pitchFamily="34" charset="0"/>
              </a:rPr>
              <a:t>)</a:t>
            </a:r>
            <a:endParaRPr lang="sr-Cyrl-RS" altLang="en-US" sz="2800" dirty="0" smtClean="0">
              <a:cs typeface="Arial" panose="020B0604020202020204" pitchFamily="34" charset="0"/>
            </a:endParaRPr>
          </a:p>
          <a:p>
            <a:endParaRPr lang="sr-Latn-CS" altLang="en-US" sz="28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CS" altLang="en-US" sz="2800" dirty="0">
                <a:cs typeface="Arial" panose="020B0604020202020204" pitchFamily="34" charset="0"/>
              </a:rPr>
              <a:t>Ko bi trebalo da obezbedi informaciju (npr. radnici na terenu, </a:t>
            </a:r>
            <a:r>
              <a:rPr lang="sr-Cyrl-RS" altLang="en-US" sz="2800" dirty="0">
                <a:cs typeface="Arial" panose="020B0604020202020204" pitchFamily="34" charset="0"/>
              </a:rPr>
              <a:t>državni službenici, zaposleni u </a:t>
            </a:r>
            <a:r>
              <a:rPr lang="sr-Cyrl-RS" altLang="en-US" sz="2800" dirty="0" smtClean="0">
                <a:cs typeface="Arial" panose="020B0604020202020204" pitchFamily="34" charset="0"/>
              </a:rPr>
              <a:t>školama, institutima</a:t>
            </a:r>
            <a:r>
              <a:rPr lang="sr-Cyrl-RS" altLang="en-US" sz="2800" dirty="0">
                <a:cs typeface="Arial" panose="020B0604020202020204" pitchFamily="34" charset="0"/>
              </a:rPr>
              <a:t>, zavodima, agencijama</a:t>
            </a:r>
            <a:r>
              <a:rPr lang="sr-Latn-CS" altLang="en-US" sz="2800" dirty="0" smtClean="0">
                <a:cs typeface="Arial" panose="020B0604020202020204" pitchFamily="34" charset="0"/>
              </a:rPr>
              <a:t>)</a:t>
            </a:r>
            <a:endParaRPr lang="sr-Cyrl-RS" altLang="en-US" sz="2800" dirty="0" smtClean="0">
              <a:cs typeface="Arial" panose="020B0604020202020204" pitchFamily="34" charset="0"/>
            </a:endParaRPr>
          </a:p>
          <a:p>
            <a:endParaRPr lang="sr-Latn-CS" altLang="en-US" sz="28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CS" altLang="en-US" sz="2800" dirty="0">
                <a:cs typeface="Arial" panose="020B0604020202020204" pitchFamily="34" charset="0"/>
              </a:rPr>
              <a:t>Kada i koliko često bi trebalo obezbediti informaciju (npr. mesečno, kvartalno, godišnje)</a:t>
            </a:r>
            <a:endParaRPr lang="en-US" altLang="en-US" sz="2800" dirty="0"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1200"/>
              </a:spcAft>
            </a:pPr>
            <a:endParaRPr lang="sr-Latn-CS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5. </a:t>
            </a:r>
            <a:r>
              <a:rPr lang="en-GB" sz="3600" b="1" dirty="0" smtClean="0">
                <a:latin typeface="+mn-lt"/>
              </a:rPr>
              <a:t>OSTALI</a:t>
            </a:r>
            <a:r>
              <a:rPr lang="sr-Cyrl-RS" sz="3600" b="1" dirty="0" smtClean="0">
                <a:latin typeface="+mn-lt"/>
              </a:rPr>
              <a:t> ELEMENTI PROGRAMA</a:t>
            </a:r>
            <a:r>
              <a:rPr lang="sr-Cyrl-RS" sz="3600" b="1" dirty="0">
                <a:latin typeface="+mn-lt"/>
              </a:rPr>
              <a:t>: </a:t>
            </a:r>
            <a:r>
              <a:rPr lang="sr-Cyrl-RS" sz="3600" b="1" dirty="0" smtClean="0">
                <a:latin typeface="+mn-lt"/>
              </a:rPr>
              <a:t>MERE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532586"/>
            <a:ext cx="10722735" cy="4984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dirty="0" smtClean="0"/>
              <a:t>Mere </a:t>
            </a:r>
            <a:r>
              <a:rPr lang="sr-Latn-CS" dirty="0" smtClean="0"/>
              <a:t>(</a:t>
            </a:r>
            <a:r>
              <a:rPr lang="sr-Cyrl-RS" dirty="0" smtClean="0"/>
              <a:t>instrumenti</a:t>
            </a:r>
            <a:r>
              <a:rPr lang="sr-Latn-CS" dirty="0" smtClean="0"/>
              <a:t>) </a:t>
            </a:r>
            <a:r>
              <a:rPr lang="sr-Cyrl-RS" dirty="0" smtClean="0"/>
              <a:t>javnih politika su konkretna delovanja u pravcu postizanja posebnih ciljeva javne politike</a:t>
            </a:r>
            <a:r>
              <a:rPr lang="sr-Latn-RS" dirty="0" smtClean="0"/>
              <a:t>.</a:t>
            </a:r>
            <a:endParaRPr lang="en-GB" dirty="0"/>
          </a:p>
          <a:p>
            <a:pPr marL="0" indent="0">
              <a:buNone/>
            </a:pPr>
            <a:r>
              <a:rPr lang="sr-Cyrl-RS" dirty="0" smtClean="0"/>
              <a:t>Mere </a:t>
            </a:r>
            <a:r>
              <a:rPr lang="sr-Latn-CS" dirty="0" smtClean="0"/>
              <a:t>(</a:t>
            </a:r>
            <a:r>
              <a:rPr lang="sr-Cyrl-RS" dirty="0" smtClean="0"/>
              <a:t>instrumenti</a:t>
            </a:r>
            <a:r>
              <a:rPr lang="sr-Latn-CS" dirty="0" smtClean="0"/>
              <a:t>) </a:t>
            </a:r>
            <a:r>
              <a:rPr lang="sr-Cyrl-RS" dirty="0" smtClean="0"/>
              <a:t>javnih politika su</a:t>
            </a:r>
            <a:r>
              <a:rPr lang="sr-Latn-RS" dirty="0" smtClean="0"/>
              <a:t>:</a:t>
            </a:r>
            <a:endParaRPr lang="en-GB" dirty="0"/>
          </a:p>
          <a:p>
            <a:pPr lvl="0"/>
            <a:r>
              <a:rPr lang="sr-Cyrl-RS" b="1" dirty="0"/>
              <a:t>R</a:t>
            </a:r>
            <a:r>
              <a:rPr lang="sr-Cyrl-RS" b="1" dirty="0" smtClean="0"/>
              <a:t>egulatorne</a:t>
            </a:r>
            <a:r>
              <a:rPr lang="sr-Latn-RS" dirty="0" smtClean="0"/>
              <a:t>, </a:t>
            </a:r>
            <a:r>
              <a:rPr lang="sr-Cyrl-RS" dirty="0" smtClean="0"/>
              <a:t>a to su pravne norme kojima se uspostavljaju standardi i pravila kojima se uređuju odnosi u društvu;</a:t>
            </a:r>
            <a:endParaRPr lang="en-GB" dirty="0"/>
          </a:p>
          <a:p>
            <a:pPr lvl="0"/>
            <a:r>
              <a:rPr lang="en-GB" b="1" dirty="0" smtClean="0"/>
              <a:t>F</a:t>
            </a:r>
            <a:r>
              <a:rPr lang="sr-Cyrl-RS" b="1" dirty="0" smtClean="0"/>
              <a:t>inansijske</a:t>
            </a:r>
            <a:r>
              <a:rPr lang="sr-Latn-RS" dirty="0" smtClean="0"/>
              <a:t>,</a:t>
            </a:r>
            <a:r>
              <a:rPr lang="sr-Cyrl-RS" dirty="0" smtClean="0"/>
              <a:t> kao što su javne institucije, fiskalne mere (subvencije, direktna davanja, porezi i dr.) i druge;</a:t>
            </a:r>
            <a:endParaRPr lang="en-GB" dirty="0"/>
          </a:p>
          <a:p>
            <a:pPr lvl="0"/>
            <a:r>
              <a:rPr lang="sr-Cyrl-RS" b="1" dirty="0" smtClean="0"/>
              <a:t>Informativno-edukativne</a:t>
            </a:r>
            <a:r>
              <a:rPr lang="sr-Latn-RS" dirty="0" smtClean="0"/>
              <a:t>, </a:t>
            </a:r>
            <a:r>
              <a:rPr lang="sr-Cyrl-RS" dirty="0" smtClean="0"/>
              <a:t>kao što su informacione i obrazovne kampanje i sl. </a:t>
            </a:r>
            <a:endParaRPr lang="en-GB" dirty="0"/>
          </a:p>
          <a:p>
            <a:pPr lvl="0"/>
            <a:r>
              <a:rPr lang="sr-Cyrl-RS" b="1" dirty="0" smtClean="0"/>
              <a:t>Institucionalno-upravljačko-organizacione</a:t>
            </a:r>
            <a:r>
              <a:rPr lang="sr-Cyrl-RS" dirty="0" smtClean="0"/>
              <a:t>, kao što su formiranje novih i ukidanje postojećih institucija, promena organizacione strukture subjekata u javnom sektoru, promene broja zaposlenih i dr.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5999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latin typeface="+mn-lt"/>
              </a:rPr>
              <a:t>5. </a:t>
            </a:r>
            <a:r>
              <a:rPr lang="sr-Cyrl-RS" sz="3600" b="1" dirty="0" smtClean="0">
                <a:latin typeface="+mn-lt"/>
              </a:rPr>
              <a:t>OSTALI ELEMENTI</a:t>
            </a:r>
            <a:r>
              <a:rPr lang="sr-Cyrl-RS" sz="3600" b="1" dirty="0" smtClean="0"/>
              <a:t> </a:t>
            </a:r>
            <a:r>
              <a:rPr lang="sr-Cyrl-RS" sz="3600" b="1" dirty="0" smtClean="0">
                <a:latin typeface="+mn-lt"/>
              </a:rPr>
              <a:t>PROGRAMA</a:t>
            </a:r>
            <a:r>
              <a:rPr lang="sr-Cyrl-RS" sz="3600" b="1" dirty="0">
                <a:latin typeface="+mn-lt"/>
              </a:rPr>
              <a:t>: </a:t>
            </a:r>
            <a:r>
              <a:rPr lang="sr-Cyrl-RS" sz="3600" b="1" dirty="0" smtClean="0">
                <a:latin typeface="+mn-lt"/>
              </a:rPr>
              <a:t>AKTIVNOSTI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931D-7211-4B6D-BFBD-8F14C6CC43F5}" type="slidenum">
              <a:rPr lang="en-US" smtClean="0">
                <a:solidFill>
                  <a:schemeClr val="tx1"/>
                </a:solidFill>
              </a:rPr>
              <a:pPr/>
              <a:t>64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903"/>
            <a:ext cx="10515600" cy="497244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Latn-CS" sz="3000" dirty="0">
                <a:latin typeface="Calibri" panose="020F0502020204030204" pitchFamily="34" charset="0"/>
              </a:rPr>
              <a:t>Niz </a:t>
            </a:r>
            <a:r>
              <a:rPr lang="sr-Cyrl-RS" sz="3000" dirty="0">
                <a:latin typeface="Calibri" panose="020F0502020204030204" pitchFamily="34" charset="0"/>
              </a:rPr>
              <a:t>radnji</a:t>
            </a:r>
            <a:r>
              <a:rPr lang="sr-Cyrl-RS" sz="3000" b="1" dirty="0">
                <a:latin typeface="Calibri" panose="020F0502020204030204" pitchFamily="34" charset="0"/>
              </a:rPr>
              <a:t> </a:t>
            </a:r>
            <a:r>
              <a:rPr lang="sr-Latn-CS" sz="3000" dirty="0">
                <a:latin typeface="Calibri" panose="020F0502020204030204" pitchFamily="34" charset="0"/>
              </a:rPr>
              <a:t>koje treba obaviti ili niz </a:t>
            </a:r>
            <a:r>
              <a:rPr lang="sr-Latn-CS" sz="3000" b="1" dirty="0">
                <a:latin typeface="Calibri" panose="020F0502020204030204" pitchFamily="34" charset="0"/>
              </a:rPr>
              <a:t>usluga</a:t>
            </a:r>
            <a:r>
              <a:rPr lang="sr-Latn-CS" sz="3000" dirty="0">
                <a:latin typeface="Calibri" panose="020F0502020204030204" pitchFamily="34" charset="0"/>
              </a:rPr>
              <a:t> koje treba obezbediti kako bi se </a:t>
            </a:r>
            <a:r>
              <a:rPr lang="sr-Cyrl-RS" sz="3000" dirty="0" smtClean="0">
                <a:latin typeface="Calibri" panose="020F0502020204030204" pitchFamily="34" charset="0"/>
              </a:rPr>
              <a:t>sprovele mere i </a:t>
            </a:r>
            <a:r>
              <a:rPr lang="sr-Latn-CS" sz="3000" dirty="0" smtClean="0">
                <a:latin typeface="Calibri" panose="020F0502020204030204" pitchFamily="34" charset="0"/>
              </a:rPr>
              <a:t>postigli </a:t>
            </a:r>
            <a:r>
              <a:rPr lang="sr-Cyrl-RS" sz="3000" dirty="0">
                <a:latin typeface="Calibri" panose="020F0502020204030204" pitchFamily="34" charset="0"/>
              </a:rPr>
              <a:t>izlazni </a:t>
            </a:r>
            <a:r>
              <a:rPr lang="sr-Latn-CS" sz="3000" dirty="0">
                <a:latin typeface="Calibri" panose="020F0502020204030204" pitchFamily="34" charset="0"/>
              </a:rPr>
              <a:t>rezultati </a:t>
            </a:r>
            <a:r>
              <a:rPr lang="sr-Cyrl-RS" sz="3000" dirty="0">
                <a:latin typeface="Calibri" panose="020F0502020204030204" pitchFamily="34" charset="0"/>
              </a:rPr>
              <a:t>i time doprinelo ostvarenju </a:t>
            </a:r>
            <a:r>
              <a:rPr lang="sr-Latn-CS" sz="3000" dirty="0">
                <a:latin typeface="Calibri" panose="020F0502020204030204" pitchFamily="34" charset="0"/>
                <a:cs typeface="Arial" charset="0"/>
              </a:rPr>
              <a:t>planiran</a:t>
            </a:r>
            <a:r>
              <a:rPr lang="sr-Cyrl-RS" sz="3000" dirty="0">
                <a:latin typeface="Calibri" panose="020F0502020204030204" pitchFamily="34" charset="0"/>
                <a:cs typeface="Arial" charset="0"/>
              </a:rPr>
              <a:t>e</a:t>
            </a:r>
            <a:r>
              <a:rPr lang="sr-Latn-CS" sz="3000" dirty="0">
                <a:latin typeface="Calibri" panose="020F0502020204030204" pitchFamily="34" charset="0"/>
                <a:cs typeface="Arial" charset="0"/>
              </a:rPr>
              <a:t> promene</a:t>
            </a:r>
            <a:r>
              <a:rPr lang="sr-Cyrl-RS" sz="3000" dirty="0">
                <a:latin typeface="Calibri" panose="020F0502020204030204" pitchFamily="34" charset="0"/>
                <a:cs typeface="Arial" charset="0"/>
              </a:rPr>
              <a:t>, odnosno ishoda i </a:t>
            </a:r>
            <a:r>
              <a:rPr lang="sr-Cyrl-RS" sz="3000" dirty="0" smtClean="0">
                <a:latin typeface="Calibri" panose="020F0502020204030204" pitchFamily="34" charset="0"/>
                <a:cs typeface="Arial" charset="0"/>
              </a:rPr>
              <a:t>efekta</a:t>
            </a:r>
            <a:endParaRPr lang="sr-Cyrl-RS" sz="30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sr-Latn-CS" sz="3000" dirty="0">
                <a:latin typeface="Calibri" panose="020F0502020204030204" pitchFamily="34" charset="0"/>
              </a:rPr>
              <a:t>Aktivnosti se sprovode određenim redosledom (hronološkim i logičkim) </a:t>
            </a:r>
          </a:p>
          <a:p>
            <a:pPr>
              <a:lnSpc>
                <a:spcPct val="100000"/>
              </a:lnSpc>
            </a:pPr>
            <a:r>
              <a:rPr lang="sr-Latn-CS" sz="3000" dirty="0">
                <a:latin typeface="Calibri" panose="020F0502020204030204" pitchFamily="34" charset="0"/>
              </a:rPr>
              <a:t>Tabelarni prikaz aktivnosti daje se u </a:t>
            </a:r>
            <a:r>
              <a:rPr lang="sr-Cyrl-RS" sz="3000" dirty="0">
                <a:latin typeface="Calibri" panose="020F0502020204030204" pitchFamily="34" charset="0"/>
              </a:rPr>
              <a:t>formi</a:t>
            </a:r>
            <a:r>
              <a:rPr lang="en-US" sz="3000" dirty="0">
                <a:latin typeface="Calibri" panose="020F0502020204030204" pitchFamily="34" charset="0"/>
              </a:rPr>
              <a:t> </a:t>
            </a:r>
            <a:r>
              <a:rPr lang="sr-Latn-CS" sz="3000" dirty="0">
                <a:latin typeface="Calibri" panose="020F0502020204030204" pitchFamily="34" charset="0"/>
              </a:rPr>
              <a:t>gantogram</a:t>
            </a:r>
            <a:r>
              <a:rPr lang="sr-Cyrl-RS" sz="3000" dirty="0">
                <a:latin typeface="Calibri" panose="020F0502020204030204" pitchFamily="34" charset="0"/>
              </a:rPr>
              <a:t>a - postoje odgovarajući softverski alati: MS Project, Primavera</a:t>
            </a:r>
            <a:r>
              <a:rPr lang="sr-Cyrl-RS" sz="3000" dirty="0" smtClean="0">
                <a:latin typeface="Calibri" panose="020F0502020204030204" pitchFamily="34" charset="0"/>
              </a:rPr>
              <a:t>...</a:t>
            </a:r>
            <a:endParaRPr lang="sr-Latn-CS" sz="30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sr-Latn-CS" sz="3000" dirty="0">
                <a:latin typeface="Calibri" panose="020F0502020204030204" pitchFamily="34" charset="0"/>
              </a:rPr>
              <a:t>Procena potrebnih sredstava i troškova tj. budžetiranje radi se na nivou mera</a:t>
            </a:r>
            <a:r>
              <a:rPr lang="sr-Cyrl-RS" sz="3000" dirty="0">
                <a:latin typeface="Calibri" panose="020F0502020204030204" pitchFamily="34" charset="0"/>
              </a:rPr>
              <a:t> (</a:t>
            </a:r>
            <a:r>
              <a:rPr lang="sr-Cyrl-RS" sz="3000" b="1" dirty="0">
                <a:latin typeface="Calibri" panose="020F0502020204030204" pitchFamily="34" charset="0"/>
              </a:rPr>
              <a:t>skup više aktivonsti</a:t>
            </a:r>
            <a:r>
              <a:rPr lang="sr-Cyrl-RS" sz="3000" dirty="0">
                <a:latin typeface="Calibri" panose="020F0502020204030204" pitchFamily="34" charset="0"/>
              </a:rPr>
              <a:t>)</a:t>
            </a:r>
            <a:endParaRPr lang="sr-Latn-CS" sz="3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876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ZADACI DO SLEDEĆEG PUTA</a:t>
            </a:r>
            <a:endParaRPr lang="en-GB" sz="36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680099"/>
              </p:ext>
            </p:extLst>
          </p:nvPr>
        </p:nvGraphicFramePr>
        <p:xfrm>
          <a:off x="838200" y="1349107"/>
          <a:ext cx="10515600" cy="4942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I nedelja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/>
                        <a:t>II</a:t>
                      </a:r>
                      <a:r>
                        <a:rPr lang="sr-Cyrl-RS" baseline="0" dirty="0" smtClean="0"/>
                        <a:t> </a:t>
                      </a:r>
                      <a:r>
                        <a:rPr lang="sr-Cyrl-RS" dirty="0" smtClean="0"/>
                        <a:t>nedelja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/>
                        <a:t>III nedelja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 smtClean="0"/>
                        <a:t>IV nedelja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Korak 1</a:t>
                      </a:r>
                      <a:r>
                        <a:rPr lang="sr-Cyrl-RS" dirty="0" smtClean="0"/>
                        <a:t>: Priprema --formiranje Radne grupe</a:t>
                      </a:r>
                      <a:r>
                        <a:rPr lang="sr-Cyrl-RS" baseline="0" dirty="0" smtClean="0"/>
                        <a:t> i podgrupa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Korak 2</a:t>
                      </a:r>
                      <a:r>
                        <a:rPr lang="sr-Cyrl-RS" dirty="0" smtClean="0"/>
                        <a:t>: Prikupljanje podataka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Korak 3</a:t>
                      </a:r>
                      <a:r>
                        <a:rPr lang="sr-Cyrl-RS" dirty="0" smtClean="0"/>
                        <a:t>:</a:t>
                      </a:r>
                    </a:p>
                    <a:p>
                      <a:r>
                        <a:rPr lang="sr-Cyrl-RS" dirty="0" smtClean="0"/>
                        <a:t>Sprovođenje analiza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Korak 4</a:t>
                      </a:r>
                      <a:r>
                        <a:rPr lang="sr-Cyrl-RS" dirty="0" smtClean="0"/>
                        <a:t>:</a:t>
                      </a:r>
                    </a:p>
                    <a:p>
                      <a:r>
                        <a:rPr lang="sr-Cyrl-RS" dirty="0" smtClean="0"/>
                        <a:t>Definisanje ciljeva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Korak 5</a:t>
                      </a:r>
                      <a:r>
                        <a:rPr lang="sr-Cyrl-RS" b="0" dirty="0" smtClean="0"/>
                        <a:t>:</a:t>
                      </a:r>
                      <a:r>
                        <a:rPr lang="sr-Cyrl-RS" b="0" baseline="0" dirty="0" smtClean="0"/>
                        <a:t> Definisanje ostalih elemenata Programa (mere, aktivnosti, pokazatelji...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X</a:t>
                      </a:r>
                      <a:endParaRPr lang="en-GB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2251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 algn="ctr">
              <a:buNone/>
            </a:pPr>
            <a:r>
              <a:rPr lang="sr-Cyrl-RS" sz="3600" b="1" dirty="0" smtClean="0"/>
              <a:t>HVALA NA PAŽNJI I SREĆAN RAD!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28518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CILJEVI PROGRAMA RAZVOJA SPORTA U JLS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0476"/>
            <a:ext cx="10515600" cy="4351338"/>
          </a:xfrm>
        </p:spPr>
        <p:txBody>
          <a:bodyPr/>
          <a:lstStyle/>
          <a:p>
            <a:pPr lvl="0"/>
            <a:r>
              <a:rPr lang="sr-Cyrl-CS" dirty="0" smtClean="0"/>
              <a:t>Povećanje učešća stanovnika u sportskim aktivnostima;</a:t>
            </a:r>
            <a:endParaRPr lang="en-GB" dirty="0"/>
          </a:p>
          <a:p>
            <a:pPr lvl="0"/>
            <a:r>
              <a:rPr lang="sr-Cyrl-CS" dirty="0" smtClean="0"/>
              <a:t>Optimizovanje organizacionih formi za bavljenje sportom uz sadejstvo sa zainteresovanim stranama;</a:t>
            </a:r>
            <a:endParaRPr lang="en-GB" dirty="0"/>
          </a:p>
          <a:p>
            <a:pPr lvl="0"/>
            <a:r>
              <a:rPr lang="sr-Cyrl-CS" dirty="0" smtClean="0"/>
              <a:t>Unapređenje stanja u pogledu sportskih objekata i prostora za bavljenje sportom;</a:t>
            </a:r>
            <a:endParaRPr lang="en-GB" dirty="0"/>
          </a:p>
          <a:p>
            <a:pPr lvl="0"/>
            <a:r>
              <a:rPr lang="sr-Cyrl-CS" dirty="0" smtClean="0"/>
              <a:t>Osiguranje finansiranja sporta i optimizovanje podrške programima u oblasti sporta.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28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5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SADRŽAJ PROGRAMA RAZVOJA SPORTA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2130"/>
            <a:ext cx="10328564" cy="5112912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 smtClean="0"/>
              <a:t>UVOD</a:t>
            </a:r>
            <a:r>
              <a:rPr lang="sr-Cyrl-RS" dirty="0" smtClean="0"/>
              <a:t> – osnov za izradu Programa: zakonski i strateški okvir  (samo ključna dokumenta javnih politika) + vizija i misija – do 500 reči</a:t>
            </a:r>
          </a:p>
          <a:p>
            <a:r>
              <a:rPr lang="sr-Cyrl-RS" b="1" dirty="0" smtClean="0"/>
              <a:t>OPIS FAKTIČKOG STANJA</a:t>
            </a:r>
            <a:r>
              <a:rPr lang="sr-Cyrl-RS" dirty="0" smtClean="0"/>
              <a:t> – sažetak nalaza sprovedenih analiza – do 1500 reči (integralni nalaz sprovedenih analiza dati u Aneksu 1.)</a:t>
            </a:r>
          </a:p>
          <a:p>
            <a:r>
              <a:rPr lang="sr-Cyrl-RS" b="1" dirty="0" smtClean="0"/>
              <a:t>PRIKAZ PRIORITETA, OPŠTIH I POSEBNIH CILJEVA </a:t>
            </a:r>
            <a:r>
              <a:rPr lang="sr-Cyrl-RS" dirty="0" smtClean="0"/>
              <a:t>– uključujući i ciljne vrednosti, uz obaveznu korelaciju sa prioritetima, opštim i posebnim ciljevima definisanim u strategiji razvoja sporta i akcionim planom za njeno sprovođenje – 1000 reči</a:t>
            </a:r>
          </a:p>
          <a:p>
            <a:r>
              <a:rPr lang="sr-Cyrl-RS" b="1" dirty="0" smtClean="0">
                <a:solidFill>
                  <a:srgbClr val="008080"/>
                </a:solidFill>
              </a:rPr>
              <a:t>AKCIONI PLAN ZA SPROVOĐENJE PROGRAMA (LOGIČKA MATRICA) </a:t>
            </a:r>
            <a:r>
              <a:rPr lang="sr-Cyrl-RS" dirty="0" smtClean="0">
                <a:solidFill>
                  <a:srgbClr val="008080"/>
                </a:solidFill>
              </a:rPr>
              <a:t>– prikaz svih parametara plana u tabelarnoj formi</a:t>
            </a:r>
          </a:p>
          <a:p>
            <a:r>
              <a:rPr lang="sr-Cyrl-RS" b="1" dirty="0" smtClean="0">
                <a:solidFill>
                  <a:srgbClr val="008080"/>
                </a:solidFill>
              </a:rPr>
              <a:t>OPIS PROCESA IMPLEMENTACIJE </a:t>
            </a:r>
            <a:r>
              <a:rPr lang="sr-Cyrl-RS" dirty="0" smtClean="0">
                <a:solidFill>
                  <a:srgbClr val="008080"/>
                </a:solidFill>
              </a:rPr>
              <a:t>– gantogram praćenja, uključujući i sistem nadzora, izveštavanja i vrednovanja postignutog učinka </a:t>
            </a:r>
          </a:p>
          <a:p>
            <a:r>
              <a:rPr lang="sr-Cyrl-RS" b="1" dirty="0" smtClean="0"/>
              <a:t>ANEKSI</a:t>
            </a:r>
          </a:p>
          <a:p>
            <a:endParaRPr lang="sr-Cyrl-RS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2203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+mn-lt"/>
              </a:rPr>
              <a:t>UVOD</a:t>
            </a:r>
            <a:r>
              <a:rPr lang="sr-Cyrl-RS" sz="3600" b="1" dirty="0">
                <a:latin typeface="+mn-lt"/>
              </a:rPr>
              <a:t>: VIZIJA </a:t>
            </a:r>
            <a:r>
              <a:rPr lang="sr-Cyrl-RS" sz="3600" b="1" dirty="0" smtClean="0">
                <a:latin typeface="+mn-lt"/>
              </a:rPr>
              <a:t>I MISIJA PROGRAMA RAZVOJA SPORTA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58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Vizija</a:t>
            </a:r>
            <a:r>
              <a:rPr lang="ru-RU" sz="3200" dirty="0" smtClean="0"/>
              <a:t>: Unapređenje kvaliteta života građana JLS kroz bavljenje sportom kao ključnog elementa za psiho-fizički i socijalni razvoj ličnosti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b="1" dirty="0" smtClean="0"/>
              <a:t>Misija</a:t>
            </a:r>
            <a:r>
              <a:rPr lang="ru-RU" sz="3200" dirty="0" smtClean="0"/>
              <a:t>: Stvaranje sistema sporta u JLS u kojoj svako ima mogućnost da se bavi sportom i razvija svoju ličnost, unapređuje fizičke sposobnosti i u skladu sa njima stremi postizanju vrhunskih rezultata, održava dobro zdravlje i svrsishodnije koristi slobodno vreme.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41438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3049</TotalTime>
  <Words>4688</Words>
  <Application>Microsoft Office PowerPoint</Application>
  <PresentationFormat>Custom</PresentationFormat>
  <Paragraphs>568</Paragraphs>
  <Slides>66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PLANIRANJE I SPROVOĐENJE PROGRAMA RAZVOJA SPORTA U JLS  PRVA SESIJA Oktobar, 2015 </vt:lpstr>
      <vt:lpstr>CILJEVI OKRUGLOG STOLA/SEMINARA DAN 1 I 2</vt:lpstr>
      <vt:lpstr>ZAŠTO PLANIRAMO?</vt:lpstr>
      <vt:lpstr>FAZE UPRAVLJANJA</vt:lpstr>
      <vt:lpstr>FAZA PLANIRANJA</vt:lpstr>
      <vt:lpstr>PROGRAM RAZVOJA SPORTA JLS</vt:lpstr>
      <vt:lpstr>CILJEVI PROGRAMA RAZVOJA SPORTA U JLS</vt:lpstr>
      <vt:lpstr>SADRŽAJ PROGRAMA RAZVOJA SPORTA</vt:lpstr>
      <vt:lpstr>UVOD: VIZIJA I MISIJA PROGRAMA RAZVOJA SPORTA</vt:lpstr>
      <vt:lpstr>KORACI U PRIPREMI PROGRAMA RAZVOJA SPORTA</vt:lpstr>
      <vt:lpstr>POČETAK PLANIRANJA – 1. KORAK - PRIPREMA</vt:lpstr>
      <vt:lpstr>1. OBIM POSLOVA RADNE GRUPE</vt:lpstr>
      <vt:lpstr>2. KORAK - PRIKUPLJANJE PODATAKA</vt:lpstr>
      <vt:lpstr>2. PRIKUPLJANJE PODATAKA</vt:lpstr>
      <vt:lpstr>2. PRIKUPLJANJE PODATAKA</vt:lpstr>
      <vt:lpstr>3. KORAK - FAZA ANALIZE</vt:lpstr>
      <vt:lpstr>3. ANALIZA STRATEŠKOG I ZAKONSKOG OKVIRA</vt:lpstr>
      <vt:lpstr>STRATEGIJA RAZVOJA SPORTA I AKCIONI PLAN ZA NJENO SPROVOĐENJE</vt:lpstr>
      <vt:lpstr>STRATEGIJA RAZVOJA SPORTA I AP</vt:lpstr>
      <vt:lpstr>STRATEGIJA RAZVOJA SPORTA I AP</vt:lpstr>
      <vt:lpstr>STRATEGIJA RAZVOJA SPORTA I AP</vt:lpstr>
      <vt:lpstr>STRATEGIJA RAZVOJA SPORTA I AP</vt:lpstr>
      <vt:lpstr>STRATEGIJA RAZVOJA SPORTA I AP</vt:lpstr>
      <vt:lpstr>3. ANALIZA SITUACIJE</vt:lpstr>
      <vt:lpstr>ZAŠTO ANALIZA SITUACIJE</vt:lpstr>
      <vt:lpstr>3. ANALIZA STANJA: SWOT</vt:lpstr>
      <vt:lpstr>3. ANALIZA STANJA: SWOT - SNAGE I SLABOSTI</vt:lpstr>
      <vt:lpstr>3. ANALIZA STANJA: SWOT - ŠANSE I PRETNJE </vt:lpstr>
      <vt:lpstr>PowerPoint Presentation</vt:lpstr>
      <vt:lpstr>PowerPoint Presentation</vt:lpstr>
      <vt:lpstr>ANALIZA STANJA: SWOT</vt:lpstr>
      <vt:lpstr>3. ANALIZA ZAINTERESOVANIH STRANA</vt:lpstr>
      <vt:lpstr>3. SPROVOĐENJE ANALIZE ZAINTERESOVANIH STRANA</vt:lpstr>
      <vt:lpstr>3. ZAINTERESOVANE STRANE  - OSNOVNE GRUPE/TIPOVI -</vt:lpstr>
      <vt:lpstr>3. ANALIZA ZAINTERESOVANIH STRANA</vt:lpstr>
      <vt:lpstr>3. ANALIZA ZAINTERESOVANIH STRANA</vt:lpstr>
      <vt:lpstr>3. ANALIZA ZAINTERESOVANIH STRANA</vt:lpstr>
      <vt:lpstr>ANALIZA ZAINTERESOVANIH STRANA</vt:lpstr>
      <vt:lpstr>3. ANALIZA PROBLEMA</vt:lpstr>
      <vt:lpstr>3. ZAŠTO SU KONSULTACIJE POTREBNE?</vt:lpstr>
      <vt:lpstr>3. ANALIZA PROBLEMA</vt:lpstr>
      <vt:lpstr>3. ANALIZA PROBLEMA</vt:lpstr>
      <vt:lpstr>PowerPoint Presentation</vt:lpstr>
      <vt:lpstr>3. ANALIZA PROBLEMA - DRVO PROBLEMA</vt:lpstr>
      <vt:lpstr>4. KORAK - DEFINISANJE CILJEVA</vt:lpstr>
      <vt:lpstr>4. DEFINISANJE CILJEVA</vt:lpstr>
      <vt:lpstr>4. CILJEVI</vt:lpstr>
      <vt:lpstr>SMART – MUDRO DEFINISANI CILJEVI</vt:lpstr>
      <vt:lpstr>PowerPoint Presentation</vt:lpstr>
      <vt:lpstr>4. ANALIZA CILJEVA – DRVO CILJEVA - PRIMER</vt:lpstr>
      <vt:lpstr>5. KORAK - OSTALI ELEMENTI PROGRAMA: CILJNE VREDNOSTI</vt:lpstr>
      <vt:lpstr>5. OSTALI ELEMENTI PROGRAMA: CILJNE VREDNOSTI</vt:lpstr>
      <vt:lpstr>OČEKIVANI ISHODI STRATEGIJE RAZVOJA SPORTA</vt:lpstr>
      <vt:lpstr>OČEKIVANI ISHODI STRATEGIJE RAZVOJA SPORTA</vt:lpstr>
      <vt:lpstr>5. IZLAZNI REZULTATI, ISHODI, EFEKTI</vt:lpstr>
      <vt:lpstr>5. OSTALI ELEMENTI PROGRAMA: POKAZATELJI</vt:lpstr>
      <vt:lpstr>5. POKAZATELJI</vt:lpstr>
      <vt:lpstr>5. ZAŠTO SU POKAZATELJI VAŽNI?</vt:lpstr>
      <vt:lpstr>5. VRSTE POKAZATELJA</vt:lpstr>
      <vt:lpstr>5. POKAZATELJI </vt:lpstr>
      <vt:lpstr>5. POKAZATELJI</vt:lpstr>
      <vt:lpstr>5. OSTALI ELEMENTI PROGRAMA: IZVORI PROVERE</vt:lpstr>
      <vt:lpstr>5. OSTALI ELEMENTI PROGRAMA: MERE</vt:lpstr>
      <vt:lpstr>5. OSTALI ELEMENTI PROGRAMA: AKTIVNOSTI</vt:lpstr>
      <vt:lpstr>ZADACI DO SLEDEĆEG PUTA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PLANIRANJE PROGRAMA RAZVOJA SPORTA U JLS</dc:title>
  <dc:creator>snezana</dc:creator>
  <cp:lastModifiedBy>Hewlett-Packard Company</cp:lastModifiedBy>
  <cp:revision>145</cp:revision>
  <dcterms:created xsi:type="dcterms:W3CDTF">2015-10-02T12:14:15Z</dcterms:created>
  <dcterms:modified xsi:type="dcterms:W3CDTF">2019-06-17T08:57:23Z</dcterms:modified>
</cp:coreProperties>
</file>